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304" r:id="rId3"/>
    <p:sldId id="281" r:id="rId4"/>
    <p:sldId id="274" r:id="rId5"/>
    <p:sldId id="277" r:id="rId6"/>
    <p:sldId id="327" r:id="rId7"/>
    <p:sldId id="298" r:id="rId8"/>
    <p:sldId id="332" r:id="rId9"/>
    <p:sldId id="333" r:id="rId10"/>
    <p:sldId id="330" r:id="rId11"/>
    <p:sldId id="295" r:id="rId12"/>
    <p:sldId id="331" r:id="rId13"/>
    <p:sldId id="335" r:id="rId14"/>
    <p:sldId id="323" r:id="rId15"/>
    <p:sldId id="321" r:id="rId16"/>
    <p:sldId id="340" r:id="rId17"/>
    <p:sldId id="320" r:id="rId18"/>
    <p:sldId id="322" r:id="rId19"/>
    <p:sldId id="325" r:id="rId20"/>
    <p:sldId id="341" r:id="rId21"/>
    <p:sldId id="317" r:id="rId22"/>
    <p:sldId id="336" r:id="rId23"/>
    <p:sldId id="318" r:id="rId24"/>
    <p:sldId id="319" r:id="rId25"/>
    <p:sldId id="316" r:id="rId26"/>
    <p:sldId id="337" r:id="rId27"/>
    <p:sldId id="339" r:id="rId28"/>
    <p:sldId id="338" r:id="rId29"/>
    <p:sldId id="273" r:id="rId30"/>
    <p:sldId id="311" r:id="rId31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ebecca Paterson" initials="RP" lastIdx="1" clrIdx="0">
    <p:extLst>
      <p:ext uri="{19B8F6BF-5375-455C-9EA6-DF929625EA0E}">
        <p15:presenceInfo xmlns:p15="http://schemas.microsoft.com/office/powerpoint/2012/main" userId="Rebecca Paters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18"/>
    <p:restoredTop sz="96621"/>
  </p:normalViewPr>
  <p:slideViewPr>
    <p:cSldViewPr snapToGrid="0" snapToObjects="1">
      <p:cViewPr varScale="1">
        <p:scale>
          <a:sx n="127" d="100"/>
          <a:sy n="127" d="100"/>
        </p:scale>
        <p:origin x="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72C034-E207-FA4C-BB5E-5E109F4F9E30}" type="datetimeFigureOut">
              <a:rPr lang="en-FR" smtClean="0"/>
              <a:t>13/11/2020</a:t>
            </a:fld>
            <a:endParaRPr lang="en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16DB63-E398-194E-B5D4-C90DDB5F2FF5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071743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1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0894692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/ɘ̄tzɘ̄/ </a:t>
            </a:r>
            <a:r>
              <a:rPr lang="x-none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x-none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[ɘ̄zːɘ̄] OR [ɘ̄ʔzɘ̄]</a:t>
            </a:r>
            <a:r>
              <a:rPr lang="en-FR" dirty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14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9963078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ɘ̄zɘ</a:t>
            </a:r>
            <a:r>
              <a:rPr lang="en-US" dirty="0"/>
              <a:t>̄ is not identical to the nominalized form on </a:t>
            </a:r>
            <a:r>
              <a:rPr lang="en-US" dirty="0" err="1"/>
              <a:t>ɘ̄t-zɘ</a:t>
            </a:r>
            <a:r>
              <a:rPr lang="en-US" dirty="0"/>
              <a:t>̄ [</a:t>
            </a:r>
            <a:r>
              <a:rPr lang="en-US" dirty="0" err="1"/>
              <a:t>ɘ̄ʔzɘ</a:t>
            </a:r>
            <a:r>
              <a:rPr lang="en-US" dirty="0"/>
              <a:t>̄] or [</a:t>
            </a:r>
            <a:r>
              <a:rPr lang="en-US" dirty="0" err="1"/>
              <a:t>ɘ̄zːɘ</a:t>
            </a:r>
            <a:r>
              <a:rPr lang="en-US" dirty="0"/>
              <a:t>̄]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17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01502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avoid the label “purpose” because there is another “purpose clause” in [gel], related to a future construction. </a:t>
            </a:r>
            <a:r>
              <a:rPr lang="en-US" i="1" dirty="0" err="1"/>
              <a:t>ɘ̄zɘ</a:t>
            </a:r>
            <a:r>
              <a:rPr lang="en-US" i="1" dirty="0"/>
              <a:t>̄ </a:t>
            </a:r>
            <a:r>
              <a:rPr lang="en-US" dirty="0"/>
              <a:t>is not involved.  </a:t>
            </a:r>
          </a:p>
          <a:p>
            <a:r>
              <a:rPr lang="en-US" dirty="0"/>
              <a:t>The fact that </a:t>
            </a:r>
            <a:r>
              <a:rPr lang="en-US" i="1" dirty="0" err="1"/>
              <a:t>remɘ̄zɘ</a:t>
            </a:r>
            <a:r>
              <a:rPr lang="en-US" i="1" dirty="0"/>
              <a:t>̄ </a:t>
            </a:r>
            <a:r>
              <a:rPr lang="en-US" dirty="0"/>
              <a:t>has a subordinator function, makes me question the status of all </a:t>
            </a:r>
            <a:r>
              <a:rPr lang="en-US" i="1" dirty="0" err="1"/>
              <a:t>ɘ̄zɘ</a:t>
            </a:r>
            <a:r>
              <a:rPr lang="en-US" dirty="0"/>
              <a:t>̄ intro-ed clauses. </a:t>
            </a:r>
          </a:p>
          <a:p>
            <a:endParaRPr lang="en-US" dirty="0"/>
          </a:p>
          <a:p>
            <a:pPr marL="0" indent="0">
              <a:buNone/>
            </a:pPr>
            <a:r>
              <a:rPr lang="is-IS" b="1" i="1" dirty="0"/>
              <a:t>ɘ̄zɘ̄</a:t>
            </a:r>
            <a:r>
              <a:rPr lang="is-IS" b="1" dirty="0"/>
              <a:t> </a:t>
            </a:r>
            <a:r>
              <a:rPr lang="en-US" dirty="0"/>
              <a:t>‘</a:t>
            </a:r>
            <a:r>
              <a:rPr lang="en-GB" cap="small" dirty="0"/>
              <a:t>comp</a:t>
            </a:r>
            <a:r>
              <a:rPr lang="en-US" dirty="0"/>
              <a:t>’ occurs with various non-speech verbs:</a:t>
            </a:r>
          </a:p>
          <a:p>
            <a:r>
              <a:rPr lang="en-US" dirty="0"/>
              <a:t>‘know’ (54+8), ‘think’ (9), ‘love’ (5), ‘agree’ (4), ‘remember’ (4), ‘hear’, ‘teach’ (14+8+), ‘boast’, ‘see’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22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9297281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29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150817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The Kainji languages are spoken in Nigeria. They are on the far northwest edge of the middle-belt of Nigeria and are effectively surrounded by Hausa speaking areas. Northwest Kainji is geographically in the northwest corner of both Kainji and all of East Benue-Congo. According to Watters (2018), there are 59 Kainji languages; Blench (2018, in the Watters volume) counts 80 ”languages or </a:t>
            </a:r>
            <a:r>
              <a:rPr lang="en-US" dirty="0" err="1">
                <a:effectLst/>
              </a:rPr>
              <a:t>lects</a:t>
            </a:r>
            <a:r>
              <a:rPr lang="en-US" dirty="0">
                <a:effectLst/>
              </a:rPr>
              <a:t>”. Much is unknown about Kainji languages.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3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231956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R" dirty="0">
                <a:effectLst/>
              </a:rPr>
              <a:t>There are five languages provisionally classified as Northwest Kainji. Names of languages. </a:t>
            </a:r>
          </a:p>
          <a:p>
            <a:endParaRPr lang="en-FR" dirty="0">
              <a:effectLst/>
            </a:endParaRPr>
          </a:p>
          <a:p>
            <a:r>
              <a:rPr lang="en-FR" dirty="0">
                <a:effectLst/>
              </a:rPr>
              <a:t>Map image credit: </a:t>
            </a:r>
            <a:r>
              <a:rPr lang="en-GB" dirty="0">
                <a:hlinkClick r:id="rId3"/>
              </a:rPr>
              <a:t>CC BY-SA 4.0</a:t>
            </a:r>
            <a:r>
              <a:rPr lang="en-GB" dirty="0"/>
              <a:t>; https://en.wikipedia.org/wiki/Kainji_languages#/media/File:Map_of_the_Kainji_languages.svg </a:t>
            </a:r>
            <a:endParaRPr lang="en-FR" dirty="0">
              <a:effectLst/>
            </a:endParaRPr>
          </a:p>
          <a:p>
            <a:r>
              <a:rPr lang="en-US" dirty="0"/>
              <a:t>By User:SUM1 - Used in background Map Library satellite imagery and SRTM relief data from maps-for-free.com. Used international borders from File:Nigeria location map.svg by User:Uwe_Dedering. Used in zoom map File:Africa_map_blank.svg by User:Sting. Based design on File:Map_of_the_Niger-Congo_and_Khoisan_languages.svg by User:Alphathon.Language info: Ethnologue, CC BY-SA 4.0, https://commons.wikimedia.org/w/index.php?curid=61250956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4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936660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*Add reference to http://www.rogerblench.info/Language/Niger-Congo/BC/Kainji/Northwest/NWOP.htm OR find statement in McGill &amp; Blench (2012)??</a:t>
            </a:r>
          </a:p>
          <a:p>
            <a:endParaRPr lang="en-US" dirty="0"/>
          </a:p>
          <a:p>
            <a:r>
              <a:rPr lang="en-US" dirty="0"/>
              <a:t>I would argue that there is no indexing of arguments on verbs.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5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409009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believe that the key to understanding the nominative marking in </a:t>
            </a:r>
            <a:r>
              <a:rPr lang="en-GB" sz="1200" dirty="0"/>
              <a:t>U̱t-Maꞌin</a:t>
            </a:r>
            <a:r>
              <a:rPr lang="en-US" sz="1200" dirty="0"/>
              <a:t> requires an understanding of the </a:t>
            </a:r>
            <a:r>
              <a:rPr lang="en-GB" sz="1200" dirty="0"/>
              <a:t>U̱t-Maꞌin</a:t>
            </a:r>
            <a:r>
              <a:rPr lang="en-US" sz="1200" dirty="0"/>
              <a:t> Associative marker. I use the label Associative following Welmers 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1963: 432; 1973: 275</a:t>
            </a:r>
            <a:r>
              <a:rPr lang="en-US" sz="1200" dirty="0"/>
              <a:t>). This linking morpheme is variously called “genitive”, “connective”, “connexive” Van de Velde’s  (2013: 217). The U̠t-Ma’in associative constructions parallel Van de Velde’s  (2013: 246-247) Bantu connective construction:</a:t>
            </a:r>
          </a:p>
          <a:p>
            <a:endParaRPr lang="en-US" sz="1200" dirty="0"/>
          </a:p>
          <a:p>
            <a:r>
              <a:rPr lang="en-US" sz="1200" dirty="0"/>
              <a:t>i.	two nominal constituents are in a relation of dependency</a:t>
            </a:r>
          </a:p>
          <a:p>
            <a:endParaRPr lang="en-US" sz="1200" dirty="0"/>
          </a:p>
          <a:p>
            <a:r>
              <a:rPr lang="en-US" sz="1200" dirty="0"/>
              <a:t>ii.	the dependent nominal follows the head nominal </a:t>
            </a:r>
          </a:p>
          <a:p>
            <a:endParaRPr lang="en-US" sz="1200" dirty="0"/>
          </a:p>
          <a:p>
            <a:r>
              <a:rPr lang="en-US" sz="1200" dirty="0"/>
              <a:t>iii.	the dependent nominal is marked by a dedicated connective relator (U̠t-Ma’in ASSOC), which agrees with the head nominal</a:t>
            </a:r>
          </a:p>
          <a:p>
            <a:endParaRPr lang="en-US" sz="1200" dirty="0"/>
          </a:p>
          <a:p>
            <a:r>
              <a:rPr lang="en-US" sz="1200" dirty="0"/>
              <a:t>iv.	the connective construction is not only dedicated to the expression of possession, nor to any other [particular] relation</a:t>
            </a:r>
          </a:p>
          <a:p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7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940193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/>
              <a:t>Report can contain any person/number pronouns. </a:t>
            </a:r>
            <a:endParaRPr lang="is-IS" dirty="0">
              <a:solidFill>
                <a:srgbClr val="7030A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9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514355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to show context and to share a bit of the art of these stories. Speech verb is in bold. Report is in purple. Speaker “voices” the characters speech, such that there is a change in pitch for the Report, identifying the reported speech. This is commonly the case. In this example, there is no explicit Addressee/RL.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10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84237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Addressee can occur with </a:t>
            </a:r>
            <a:r>
              <a:rPr lang="en-US" dirty="0" err="1"/>
              <a:t>zɘ</a:t>
            </a:r>
            <a:r>
              <a:rPr lang="en-US" dirty="0"/>
              <a:t>̄. Compare  # with # 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12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609702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Addressee can occur with </a:t>
            </a:r>
            <a:r>
              <a:rPr lang="en-US" dirty="0" err="1"/>
              <a:t>zɘ</a:t>
            </a:r>
            <a:r>
              <a:rPr lang="en-US" dirty="0"/>
              <a:t>̄. Compare  # with # 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16DB63-E398-194E-B5D4-C90DDB5F2FF5}" type="slidenum">
              <a:rPr lang="en-FR" smtClean="0"/>
              <a:t>13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970502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5B6C7-158E-0D4F-822C-843CECB9EB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E0F23-E5D5-A04B-99E1-BF5212EA36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6B474-1976-654E-B22E-742C1D40F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C0E1A-58C6-2240-996E-DD8EB4EED587}" type="datetime1">
              <a:rPr lang="fr-FR" smtClean="0"/>
              <a:t>13/11/2020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9350E-D6EB-AE4A-88F8-3D0DEBB5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EAA58-0487-8F4A-8D66-6A392256D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067775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204D0-D7DE-9A43-BC1A-437591E3E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17BF89-DA00-A14B-A5C5-4D04B513C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1EDF4-423E-1643-ADCB-127CFFBB5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60B41-D2A1-7F4C-B73D-C9B10C74AC0A}" type="datetime1">
              <a:rPr lang="fr-FR" smtClean="0"/>
              <a:t>13/11/2020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0E27B-CA26-5C46-9890-F0B80E48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0949B-64DE-194A-A73A-2BC1B083D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416482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62FEB5-7248-5245-9260-7AF4193247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DC3082-5CE0-3C4D-8275-BB2568FA4E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EBAC1-FE47-F84B-81F9-A71031CE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FFF13-967A-534E-A26D-DBE6F95C2450}" type="datetime1">
              <a:rPr lang="fr-FR" smtClean="0"/>
              <a:t>13/11/2020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5187C-A08B-4B43-9D73-7360104C3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8620A6-40BC-7940-8E9F-65A2B3CE8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211274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71DA7-F874-F146-A33C-286CBCD5B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F4BD7-24DA-B749-BAE3-B2B021DBE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1pPr>
            <a:lvl2pPr>
              <a:defRPr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2pPr>
            <a:lvl3pPr>
              <a:defRPr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3pPr>
            <a:lvl4pPr>
              <a:defRPr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4pPr>
            <a:lvl5pPr>
              <a:defRPr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92714-8807-B344-815C-011E24B36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517AC-EB22-5741-B93E-98254FDAEA7D}" type="datetime1">
              <a:rPr lang="fr-FR" smtClean="0"/>
              <a:t>13/11/2020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CF5CF-DC0E-7247-A856-5F29E89A9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39C50-99FB-DD4F-8060-63DA22B7A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922923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BEB68-FE9A-0142-B2FC-802A2DECD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EAA16-84A6-0140-A6AD-05EBE794D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68DBF-835F-704A-B2EB-F2BFC151F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F93C9-5459-FA40-B9DF-83C28DC81BB4}" type="datetime1">
              <a:rPr lang="fr-FR" smtClean="0"/>
              <a:t>13/11/2020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4314-3627-2340-B519-F32EC7E1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BB896-34B8-C74B-889D-BA074D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403060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DAF70-55F0-424C-8231-1AA48342A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4C497-CD6F-B64D-893F-46478DA5AF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7A7B54-595E-124B-A4E6-8CA583C526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844CD-C2D0-B74C-9D62-4120E3BB5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A73E7-E0CD-774A-8A81-73EC8CA30699}" type="datetime1">
              <a:rPr lang="fr-FR" smtClean="0"/>
              <a:t>13/11/2020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3079AA-751D-DE46-9A7B-8D2B531A0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06490E-BCA6-B84A-B003-41C4BA64D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863134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7854D-323D-2D48-90CF-4D0453338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5A36D-6A39-7748-80B2-43B715A83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91EB95-7299-7E4C-88C1-85E38FE42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8839E4-A65A-B049-97CF-89DD528C9B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8AE3FB-2E47-ED40-8BDA-08E8821A38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C81756-4BEF-EC4F-A064-93EA3AFAF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5A0EF-31F8-6C47-AC26-79DE3E481BCE}" type="datetime1">
              <a:rPr lang="fr-FR" smtClean="0"/>
              <a:t>13/11/2020</a:t>
            </a:fld>
            <a:endParaRPr lang="en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F55866-21D7-EE47-97D5-1386F18DE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8FC91A-7298-0E40-AFA1-8230566CE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05213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7F875-3723-0A46-82B1-5CC7FB104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963457-6055-7942-8EAC-F75E04540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77B66-F244-B64E-A83C-188CD78980BC}" type="datetime1">
              <a:rPr lang="fr-FR" smtClean="0"/>
              <a:t>13/11/2020</a:t>
            </a:fld>
            <a:endParaRPr lang="en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DF16F9-86F8-A745-9456-CC44AC2C4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731C49-7AEE-F54C-84CA-89C36FFBC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971893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26B0E5-63FC-1547-90D5-85EBFD8F3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C0653-93D9-4F4D-8F54-A360772F3D0A}" type="datetime1">
              <a:rPr lang="fr-FR" smtClean="0"/>
              <a:t>13/11/2020</a:t>
            </a:fld>
            <a:endParaRPr lang="en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B9EC36-EF09-624B-BB15-4F6B0EB97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5425BC-D5DC-3B48-9BCC-0B435E1D4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477524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76EC2-0726-1F4D-B541-06ADF7D1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5C66D-B62D-644F-9CD6-DF0D14E9C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A27F53-B6C7-2746-9715-AB6B5C0170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85AA35-54AD-1C4F-BC87-F14442F8F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E1A07-5EED-6745-84AF-F7B38946122B}" type="datetime1">
              <a:rPr lang="fr-FR" smtClean="0"/>
              <a:t>13/11/2020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B01C8-DFFB-6B44-A6DF-609F3DF2F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08765-2AF4-E744-849A-CCFA8AF5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126659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2075B-DF52-0541-B7DC-28C580DE9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E9C9F4-1551-1048-90A8-1A1D6EFB75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DEF097-A676-BF46-8CD3-9C574395D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B23EC4-9A5A-4A40-9EF3-466134C7B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617BE-D003-2D45-9267-CA2D128FF782}" type="datetime1">
              <a:rPr lang="fr-FR" smtClean="0"/>
              <a:t>13/11/2020</a:t>
            </a:fld>
            <a:endParaRPr lang="en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1FABE-6AFB-FC40-8D05-E9580F7AF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6E5C52-85F2-034B-9B33-41629A4FB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298663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68378-0EC4-7B4F-9C9A-17C85C46A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BC8D7-E08E-354D-88D2-C65BED73A9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55C482-E57A-3B4F-A56E-A62919B457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C82CB-027B-1B49-A7C8-C118FE685494}" type="datetime1">
              <a:rPr lang="fr-FR" smtClean="0"/>
              <a:t>13/11/2020</a:t>
            </a:fld>
            <a:endParaRPr lang="en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9B369-05E5-8A43-9BF5-B6BAB8217A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CB2F0-8D71-F141-9A3A-0C7CD42C87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A15B7-119D-D046-9A5F-E3527204A32C}" type="slidenum">
              <a:rPr lang="en-FR" smtClean="0"/>
              <a:t>‹#›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97291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haris SIL" panose="02000500060000020004" pitchFamily="2" charset="77"/>
          <a:ea typeface="Charis SIL" panose="02000500060000020004" pitchFamily="2" charset="77"/>
          <a:cs typeface="Charis SIL" panose="02000500060000020004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haris SIL" panose="02000500060000020004" pitchFamily="2" charset="77"/>
          <a:ea typeface="Charis SIL" panose="02000500060000020004" pitchFamily="2" charset="77"/>
          <a:cs typeface="Charis SIL" panose="02000500060000020004" pitchFamily="2" charset="77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haris SIL" panose="02000500060000020004" pitchFamily="2" charset="77"/>
          <a:ea typeface="Charis SIL" panose="02000500060000020004" pitchFamily="2" charset="77"/>
          <a:cs typeface="Charis SIL" panose="02000500060000020004" pitchFamily="2" charset="77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haris SIL" panose="02000500060000020004" pitchFamily="2" charset="77"/>
          <a:ea typeface="Charis SIL" panose="02000500060000020004" pitchFamily="2" charset="77"/>
          <a:cs typeface="Charis SIL" panose="02000500060000020004" pitchFamily="2" charset="77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haris SIL" panose="02000500060000020004" pitchFamily="2" charset="77"/>
          <a:ea typeface="Charis SIL" panose="02000500060000020004" pitchFamily="2" charset="77"/>
          <a:cs typeface="Charis SIL" panose="02000500060000020004" pitchFamily="2" charset="77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haris SIL" panose="02000500060000020004" pitchFamily="2" charset="77"/>
          <a:ea typeface="Charis SIL" panose="02000500060000020004" pitchFamily="2" charset="77"/>
          <a:cs typeface="Charis SIL" panose="02000500060000020004" pitchFamily="2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3.wav"/><Relationship Id="rId7" Type="http://schemas.openxmlformats.org/officeDocument/2006/relationships/image" Target="../media/image10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wav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5.wav"/><Relationship Id="rId7" Type="http://schemas.openxmlformats.org/officeDocument/2006/relationships/image" Target="../media/image10.png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wav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515/978311021145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-sa/4.0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DFC5F-E2D9-E14C-94A9-6EB0C7A970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9753600" cy="3209005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Reported Speech in </a:t>
            </a:r>
            <a:r>
              <a:rPr lang="en-US" sz="4800" b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U̱t-Maꞌin</a:t>
            </a:r>
            <a:br>
              <a:rPr lang="en-FR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</a:br>
            <a:endParaRPr lang="en-FR" b="1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CDE651-F13B-E645-A739-92C76579C2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3818606"/>
            <a:ext cx="10058400" cy="1739973"/>
          </a:xfrm>
        </p:spPr>
        <p:txBody>
          <a:bodyPr>
            <a:normAutofit/>
          </a:bodyPr>
          <a:lstStyle/>
          <a:p>
            <a:pPr algn="l"/>
            <a:r>
              <a:rPr lang="en-FR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Rebecca Paterson </a:t>
            </a:r>
            <a:br>
              <a:rPr lang="en-FR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</a:br>
            <a:r>
              <a:rPr lang="en-GB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CNRS-LLACAN and SIL International</a:t>
            </a:r>
          </a:p>
          <a:p>
            <a:pPr algn="l"/>
            <a:r>
              <a:rPr lang="en-GB" sz="19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A data oriented workshop: The grammatical variation of reported speech across languages</a:t>
            </a:r>
            <a:r>
              <a:rPr lang="en-FR" sz="2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</a:t>
            </a:r>
            <a:r>
              <a:rPr lang="en-FR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12 Nov 2020 – online session – University of Helsinki</a:t>
            </a:r>
          </a:p>
          <a:p>
            <a:pPr algn="l"/>
            <a:endParaRPr lang="en-FR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AA26E5-8987-0546-ADC1-018E76130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149" y="5218077"/>
            <a:ext cx="1377373" cy="13336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CEB1B3-4BD0-A746-9B71-A89499836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6178" y="5472004"/>
            <a:ext cx="851416" cy="8514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74EC1D1-8A02-F844-98C8-1988FC9D6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6986" y="5472004"/>
            <a:ext cx="1214637" cy="8110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B42342-EEF0-364B-98D5-C7452E7CB5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0371" y="5472003"/>
            <a:ext cx="1822060" cy="88434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262DB4-1053-9148-BB0B-D4C11F5F4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1</a:t>
            </a:fld>
            <a:endParaRPr lang="en-FR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881EFAE-96D5-1344-BD33-D7A1C1C59D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54077" y="5510502"/>
            <a:ext cx="677244" cy="74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464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980" y="365125"/>
            <a:ext cx="10988040" cy="63500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a. 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kɘ́na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̀ː 		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#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PAUSE 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	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na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 	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wɔ́ʔɔ́tɔ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̀ 		ū-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kɔ̄ʔtínkɔ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</a:t>
            </a: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   there				</a:t>
            </a:r>
            <a:r>
              <a:rPr lang="en-US" cap="small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npers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</a:t>
            </a:r>
            <a:r>
              <a:rPr lang="en-US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put.</a:t>
            </a:r>
            <a:r>
              <a:rPr lang="en-US" cap="small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pft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c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7-shrike(</a:t>
            </a:r>
            <a:r>
              <a:rPr lang="en-US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k.o.bird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</a:t>
            </a:r>
          </a:p>
          <a:p>
            <a:pPr marL="0" indent="0">
              <a:buNone/>
            </a:pPr>
            <a:endParaRPr lang="en-US" sz="12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b.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wa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 		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hɘ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́ 	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wa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́ 		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gɘ̄p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	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ɘ̄t-káp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</a:t>
            </a: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   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ag1.sbj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go 	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ag1.obj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beat 	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c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6-wing</a:t>
            </a:r>
          </a:p>
          <a:p>
            <a:pPr marL="0" indent="0">
              <a:buNone/>
            </a:pPr>
            <a:endParaRPr lang="en-US" sz="13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c. 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wa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 		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zɘ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 	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#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PITCH ↑ </a:t>
            </a:r>
            <a:r>
              <a:rPr lang="en-US" i="1" baseline="-25000" dirty="0"/>
              <a:t> </a:t>
            </a:r>
            <a:r>
              <a:rPr lang="en-US" i="1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tʰíkʰɔ</a:t>
            </a:r>
            <a:r>
              <a:rPr lang="en-US" i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́ 		</a:t>
            </a:r>
            <a:r>
              <a:rPr lang="en-US" i="1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tʰíkʰɔ</a:t>
            </a:r>
            <a:r>
              <a:rPr lang="en-US" i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́ 		</a:t>
            </a:r>
            <a:r>
              <a:rPr lang="en-US" i="1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tʰíkʰɔ</a:t>
            </a:r>
            <a:r>
              <a:rPr lang="en-US" i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́		</a:t>
            </a:r>
            <a:r>
              <a:rPr lang="en-US" i="1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tʰíkʰɔ</a:t>
            </a:r>
            <a:r>
              <a:rPr lang="en-US" i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́ 	</a:t>
            </a:r>
            <a:r>
              <a:rPr lang="en-US" dirty="0"/>
              <a:t>              AG1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.SBJ 	say 		</a:t>
            </a:r>
            <a:r>
              <a:rPr lang="en-US" dirty="0"/>
              <a:t>  </a:t>
            </a:r>
            <a:r>
              <a:rPr lang="en-US" dirty="0" err="1"/>
              <a:t>shrike.call</a:t>
            </a:r>
            <a:r>
              <a:rPr lang="en-US" dirty="0"/>
              <a:t>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</a:t>
            </a:r>
            <a:r>
              <a:rPr lang="en-US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shrike.call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	</a:t>
            </a:r>
            <a:r>
              <a:rPr lang="en-US" dirty="0" err="1"/>
              <a:t>shrike.call</a:t>
            </a:r>
            <a:r>
              <a:rPr lang="en-US" dirty="0"/>
              <a:t> 	</a:t>
            </a:r>
            <a:r>
              <a:rPr lang="en-US" dirty="0" err="1"/>
              <a:t>shrike.call</a:t>
            </a:r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0" indent="0">
              <a:buNone/>
            </a:pPr>
            <a:endParaRPr lang="en-US" sz="13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d. </a:t>
            </a:r>
            <a:r>
              <a:rPr lang="en-US" i="1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kɔ́wān-ɘ</a:t>
            </a:r>
            <a:r>
              <a:rPr lang="en-US" i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̀ 		há-</a:t>
            </a:r>
            <a:r>
              <a:rPr lang="en-US" i="1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ɘ̄n-ɛ</a:t>
            </a:r>
            <a:r>
              <a:rPr lang="en-US" i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́ 	  </a:t>
            </a:r>
            <a:r>
              <a:rPr lang="en-US" i="1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r-bɘ̄n</a:t>
            </a:r>
            <a:r>
              <a:rPr lang="en-US" i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	  	  d-</a:t>
            </a:r>
            <a:r>
              <a:rPr lang="en-US" i="1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ɘ</a:t>
            </a:r>
            <a:r>
              <a:rPr lang="en-US" i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̀=</a:t>
            </a:r>
            <a:r>
              <a:rPr lang="en-US" i="1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s-hɛ́w</a:t>
            </a:r>
            <a:r>
              <a:rPr lang="en-US" i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                    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(x 3)</a:t>
            </a: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   everyone-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c2.sbj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go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-</a:t>
            </a:r>
            <a:r>
              <a:rPr lang="en-US" cap="small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dist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-</a:t>
            </a:r>
            <a:r>
              <a:rPr lang="en-US" cap="small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foc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  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c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5-gathering   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ag5-assoc=c4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-dancing</a:t>
            </a:r>
          </a:p>
          <a:p>
            <a:pPr marL="0" indent="0">
              <a:buNone/>
            </a:pPr>
            <a:endParaRPr lang="en-US" sz="14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e.  #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PITCH ↓	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ìya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 		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wa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	 	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kɘ̄n-tɛ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̀		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kɔ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́ː</a:t>
            </a: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	</a:t>
            </a:r>
            <a:r>
              <a:rPr lang="en-US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like.that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ag1.sbj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	cry-</a:t>
            </a:r>
            <a:r>
              <a:rPr lang="en-US" cap="small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pft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	</a:t>
            </a:r>
            <a:r>
              <a:rPr lang="en-US" cap="small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tag.q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\Hausa</a:t>
            </a:r>
          </a:p>
          <a:p>
            <a:pPr marL="0" indent="0">
              <a:buNone/>
            </a:pPr>
            <a:endParaRPr lang="en-US" sz="14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‘So then </a:t>
            </a:r>
            <a:r>
              <a:rPr lang="en-US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Ko̱tinko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̱ was chosen. He goes to beat his wings. He says, “</a:t>
            </a:r>
            <a:r>
              <a:rPr lang="en-US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Tiko̱, </a:t>
            </a:r>
            <a:r>
              <a:rPr lang="en-US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tiko</a:t>
            </a:r>
            <a:r>
              <a:rPr lang="en-US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̱, </a:t>
            </a:r>
            <a:r>
              <a:rPr lang="en-US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tiko</a:t>
            </a:r>
            <a:r>
              <a:rPr lang="en-US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̱, </a:t>
            </a:r>
            <a:r>
              <a:rPr lang="en-US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tiko</a:t>
            </a:r>
            <a:r>
              <a:rPr lang="en-US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̱, </a:t>
            </a:r>
            <a:r>
              <a:rPr lang="en-US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tiko</a:t>
            </a:r>
            <a:r>
              <a:rPr lang="en-US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̱, </a:t>
            </a:r>
            <a:r>
              <a:rPr lang="en-US" dirty="0" err="1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tiko</a:t>
            </a:r>
            <a:r>
              <a:rPr lang="en-US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̱. Everyone come for the dancing celebration! Everyone come for the dancing celebration! Everyone come for the dancing celebration!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” </a:t>
            </a:r>
            <a:b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</a:b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That’s how he has cried, right?’ </a:t>
            </a:r>
            <a:r>
              <a:rPr lang="en-FR" sz="16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(GF_IT_Jiir_2007: 010-011)</a:t>
            </a:r>
          </a:p>
          <a:p>
            <a:pPr marL="0" indent="0">
              <a:buNone/>
            </a:pPr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pic>
        <p:nvPicPr>
          <p:cNvPr id="7" name="shrike_helsinki.wav" descr="shrike_helsinki.wav">
            <a:hlinkClick r:id="" action="ppaction://media"/>
            <a:extLst>
              <a:ext uri="{FF2B5EF4-FFF2-40B4-BE49-F238E27FC236}">
                <a16:creationId xmlns:a16="http://schemas.microsoft.com/office/drawing/2014/main" id="{26B8A289-6EFC-9645-BD47-897A09E252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41000" y="5902325"/>
            <a:ext cx="812800" cy="812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97053E-31C1-0641-A02B-78AB7C540DC1}"/>
              </a:ext>
            </a:extLst>
          </p:cNvPr>
          <p:cNvSpPr txBox="1"/>
          <p:nvPr/>
        </p:nvSpPr>
        <p:spPr>
          <a:xfrm>
            <a:off x="249379" y="342379"/>
            <a:ext cx="45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B1D554-2F7B-914B-BB46-4D93B9F95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10</a:t>
            </a:fld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603392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4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‘say’ construction</a:t>
            </a:r>
            <a:endParaRPr lang="en-US" sz="40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s-IS" b="1" dirty="0"/>
              <a:t>Discourse Reporting Event + </a:t>
            </a:r>
            <a:r>
              <a:rPr lang="is-IS" b="1" dirty="0">
                <a:solidFill>
                  <a:srgbClr val="7030A0"/>
                </a:solidFill>
              </a:rPr>
              <a:t>Report</a:t>
            </a:r>
          </a:p>
          <a:p>
            <a:pPr marL="0" indent="0">
              <a:buNone/>
            </a:pPr>
            <a:r>
              <a:rPr lang="is-IS" b="1" i="1" dirty="0"/>
              <a:t>nā=zɘ̄ </a:t>
            </a:r>
            <a:r>
              <a:rPr lang="is-IS" i="1" dirty="0"/>
              <a:t>	</a:t>
            </a:r>
            <a:r>
              <a:rPr lang="is-IS" b="1" i="1" dirty="0">
                <a:solidFill>
                  <a:srgbClr val="7030A0"/>
                </a:solidFill>
              </a:rPr>
              <a:t>  	jān-ɔ́		w=ɔ́ʔt			ɘ̄s-kán</a:t>
            </a:r>
            <a:r>
              <a:rPr lang="is-IS" dirty="0"/>
              <a:t>	</a:t>
            </a:r>
            <a:endParaRPr lang="en-FR" dirty="0"/>
          </a:p>
          <a:p>
            <a:pPr marL="0" indent="0">
              <a:buNone/>
            </a:pPr>
            <a:r>
              <a:rPr lang="is-IS" cap="small" dirty="0"/>
              <a:t>indef.subj</a:t>
            </a:r>
            <a:r>
              <a:rPr lang="is-IS" dirty="0"/>
              <a:t>=say    	what</a:t>
            </a:r>
            <a:r>
              <a:rPr lang="is-IS" cap="small" dirty="0"/>
              <a:t>-c3</a:t>
            </a:r>
            <a:r>
              <a:rPr lang="is-IS" dirty="0"/>
              <a:t>	</a:t>
            </a:r>
            <a:r>
              <a:rPr lang="is-IS" cap="small" dirty="0"/>
              <a:t>c1.subj</a:t>
            </a:r>
            <a:r>
              <a:rPr lang="is-IS" dirty="0"/>
              <a:t>=have</a:t>
            </a:r>
            <a:r>
              <a:rPr lang="is-IS" cap="small" dirty="0"/>
              <a:t>		c4-</a:t>
            </a:r>
            <a:r>
              <a:rPr lang="is-IS" dirty="0"/>
              <a:t>crying	</a:t>
            </a:r>
            <a:endParaRPr lang="en-FR" dirty="0"/>
          </a:p>
          <a:p>
            <a:pPr marL="0" indent="0">
              <a:buNone/>
            </a:pPr>
            <a:r>
              <a:rPr lang="is-IS" dirty="0"/>
              <a:t>‘Someone asked, “</a:t>
            </a:r>
            <a:r>
              <a:rPr lang="is-IS" b="1" dirty="0">
                <a:solidFill>
                  <a:srgbClr val="7030A0"/>
                </a:solidFill>
              </a:rPr>
              <a:t>Why are you crying</a:t>
            </a:r>
            <a:r>
              <a:rPr lang="is-IS" dirty="0"/>
              <a:t>?” ’ </a:t>
            </a:r>
          </a:p>
          <a:p>
            <a:pPr marL="0" indent="0">
              <a:buNone/>
            </a:pPr>
            <a:endParaRPr lang="is-IS" dirty="0"/>
          </a:p>
          <a:p>
            <a:pPr marL="0" indent="0">
              <a:buNone/>
            </a:pPr>
            <a:r>
              <a:rPr lang="is-IS" dirty="0"/>
              <a:t>(lit: “they say, what he have crying?”)</a:t>
            </a:r>
            <a:endParaRPr lang="en-FR" dirty="0"/>
          </a:p>
          <a:p>
            <a:pPr marL="0" indent="0">
              <a:lnSpc>
                <a:spcPct val="70000"/>
              </a:lnSpc>
              <a:buNone/>
            </a:pPr>
            <a:r>
              <a:rPr lang="is-IS" sz="1400" dirty="0"/>
              <a:t>(YM_IY_Ror_2013: 007)</a:t>
            </a:r>
            <a:endParaRPr lang="en-US" sz="1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5AE244-C569-BC47-BE4F-80FDA538D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11</a:t>
            </a:fld>
            <a:endParaRPr lang="en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12B436-AFD2-884E-89C6-60B25CA0FFBA}"/>
              </a:ext>
            </a:extLst>
          </p:cNvPr>
          <p:cNvSpPr txBox="1"/>
          <p:nvPr/>
        </p:nvSpPr>
        <p:spPr>
          <a:xfrm>
            <a:off x="249379" y="2387310"/>
            <a:ext cx="45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2)</a:t>
            </a:r>
          </a:p>
        </p:txBody>
      </p:sp>
    </p:spTree>
    <p:extLst>
      <p:ext uri="{BB962C8B-B14F-4D97-AF65-F5344CB8AC3E}">
        <p14:creationId xmlns:p14="http://schemas.microsoft.com/office/powerpoint/2010/main" val="2875413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353800" cy="516731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[RS=say]</a:t>
            </a:r>
            <a:r>
              <a:rPr lang="en-GB" baseline="-25000" dirty="0"/>
              <a:t>M</a:t>
            </a:r>
            <a:r>
              <a:rPr lang="en-GB" dirty="0"/>
              <a:t>	</a:t>
            </a:r>
            <a:r>
              <a:rPr lang="en-US" dirty="0"/>
              <a:t> #</a:t>
            </a:r>
            <a:r>
              <a:rPr lang="en-US" baseline="-25000" dirty="0"/>
              <a:t>Pitch </a:t>
            </a:r>
            <a:r>
              <a:rPr lang="en-GB" dirty="0"/>
              <a:t>	</a:t>
            </a:r>
            <a:r>
              <a:rPr lang="en-GB" dirty="0">
                <a:solidFill>
                  <a:srgbClr val="7030A0"/>
                </a:solidFill>
              </a:rPr>
              <a:t>Report</a:t>
            </a:r>
          </a:p>
          <a:p>
            <a:pPr marL="0" indent="0">
              <a:buNone/>
            </a:pPr>
            <a:r>
              <a:rPr lang="en-GB" dirty="0"/>
              <a:t>[</a:t>
            </a:r>
            <a:r>
              <a:rPr lang="en-GB" b="1" i="1" dirty="0" err="1"/>
              <a:t>wa</a:t>
            </a:r>
            <a:r>
              <a:rPr lang="en-GB" b="1" i="1" dirty="0"/>
              <a:t>̄=</a:t>
            </a:r>
            <a:r>
              <a:rPr lang="en-GB" b="1" i="1" dirty="0" err="1"/>
              <a:t>zɘ</a:t>
            </a:r>
            <a:r>
              <a:rPr lang="en-GB" i="1" dirty="0"/>
              <a:t>̄ </a:t>
            </a:r>
            <a:r>
              <a:rPr lang="en-GB" dirty="0"/>
              <a:t>]</a:t>
            </a:r>
            <a:r>
              <a:rPr lang="en-GB" baseline="-25000" dirty="0"/>
              <a:t>M</a:t>
            </a:r>
            <a:r>
              <a:rPr lang="en-GB" dirty="0"/>
              <a:t>		[</a:t>
            </a:r>
            <a:r>
              <a:rPr lang="en-GB" i="1" dirty="0" err="1">
                <a:solidFill>
                  <a:srgbClr val="7030A0"/>
                </a:solidFill>
              </a:rPr>
              <a:t>ʃág-n</a:t>
            </a:r>
            <a:r>
              <a:rPr lang="en-GB" i="1" dirty="0">
                <a:solidFill>
                  <a:srgbClr val="7030A0"/>
                </a:solidFill>
              </a:rPr>
              <a:t>	=</a:t>
            </a:r>
            <a:r>
              <a:rPr lang="en-GB" i="1" dirty="0" err="1">
                <a:solidFill>
                  <a:srgbClr val="7030A0"/>
                </a:solidFill>
              </a:rPr>
              <a:t>mɛ</a:t>
            </a:r>
            <a:r>
              <a:rPr lang="en-GB" i="1" dirty="0">
                <a:solidFill>
                  <a:srgbClr val="7030A0"/>
                </a:solidFill>
              </a:rPr>
              <a:t>́ 		     </a:t>
            </a:r>
            <a:r>
              <a:rPr lang="en-GB" i="1" dirty="0" err="1">
                <a:solidFill>
                  <a:srgbClr val="7030A0"/>
                </a:solidFill>
              </a:rPr>
              <a:t>tʃán-u</a:t>
            </a:r>
            <a:r>
              <a:rPr lang="en-GB" i="1" dirty="0">
                <a:solidFill>
                  <a:srgbClr val="7030A0"/>
                </a:solidFill>
              </a:rPr>
              <a:t>́=</a:t>
            </a:r>
            <a:r>
              <a:rPr lang="en-GB" i="1" dirty="0" err="1">
                <a:solidFill>
                  <a:srgbClr val="7030A0"/>
                </a:solidFill>
              </a:rPr>
              <a:t>ro</a:t>
            </a:r>
            <a:r>
              <a:rPr lang="en-GB" i="1" dirty="0">
                <a:solidFill>
                  <a:srgbClr val="7030A0"/>
                </a:solidFill>
              </a:rPr>
              <a:t>́ </a:t>
            </a:r>
            <a:r>
              <a:rPr lang="en-GB" dirty="0"/>
              <a:t>]</a:t>
            </a:r>
            <a:r>
              <a:rPr lang="en-GB" baseline="-25000" dirty="0"/>
              <a:t>R</a:t>
            </a:r>
          </a:p>
          <a:p>
            <a:pPr marL="0" indent="0">
              <a:buNone/>
            </a:pPr>
            <a:r>
              <a:rPr lang="en-GB" cap="small" dirty="0"/>
              <a:t>ag1.subj </a:t>
            </a:r>
            <a:r>
              <a:rPr lang="en-GB" dirty="0"/>
              <a:t>say 		lend-</a:t>
            </a:r>
            <a:r>
              <a:rPr lang="en-GB" cap="small" dirty="0" err="1"/>
              <a:t>dist</a:t>
            </a:r>
            <a:r>
              <a:rPr lang="en-GB" cap="small" dirty="0"/>
              <a:t>=1sg.obj  </a:t>
            </a:r>
            <a:r>
              <a:rPr lang="en-GB" dirty="0"/>
              <a:t>feather-</a:t>
            </a:r>
            <a:r>
              <a:rPr lang="en-GB" cap="small" dirty="0"/>
              <a:t>c7=2sg.poss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GB" sz="1800" dirty="0"/>
              <a:t>‘(If he reaches that one), </a:t>
            </a:r>
            <a:r>
              <a:rPr lang="en-GB" dirty="0"/>
              <a:t>he (will) say “</a:t>
            </a:r>
            <a:r>
              <a:rPr lang="en-GB" dirty="0">
                <a:solidFill>
                  <a:srgbClr val="7030A0"/>
                </a:solidFill>
              </a:rPr>
              <a:t>Loan me your feather</a:t>
            </a:r>
            <a:r>
              <a:rPr lang="en-GB" dirty="0"/>
              <a:t>”.’ </a:t>
            </a:r>
            <a:r>
              <a:rPr lang="en-GB" sz="1400" dirty="0"/>
              <a:t>(GF_IT_Jiir_2007: 034)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[RS=say 	RL]</a:t>
            </a:r>
            <a:r>
              <a:rPr lang="en-US" baseline="-25000" dirty="0"/>
              <a:t>M</a:t>
            </a:r>
            <a:r>
              <a:rPr lang="en-US" dirty="0"/>
              <a:t>		#</a:t>
            </a:r>
            <a:r>
              <a:rPr lang="en-US" baseline="-25000" dirty="0"/>
              <a:t>Pitch</a:t>
            </a:r>
            <a:r>
              <a:rPr lang="en-US" dirty="0"/>
              <a:t> 	</a:t>
            </a:r>
            <a:r>
              <a:rPr lang="en-US" dirty="0">
                <a:solidFill>
                  <a:srgbClr val="7030A0"/>
                </a:solidFill>
              </a:rPr>
              <a:t>Report</a:t>
            </a:r>
          </a:p>
          <a:p>
            <a:pPr marL="0" indent="0">
              <a:buNone/>
            </a:pPr>
            <a:r>
              <a:rPr lang="en-US" dirty="0"/>
              <a:t>[</a:t>
            </a:r>
            <a:r>
              <a:rPr lang="en-US" b="1" i="1" dirty="0" err="1"/>
              <a:t>wɘ̄n</a:t>
            </a:r>
            <a:r>
              <a:rPr lang="en-US" b="1" i="1" dirty="0"/>
              <a:t>  </a:t>
            </a:r>
            <a:r>
              <a:rPr lang="en-US" b="1" i="1" dirty="0" err="1"/>
              <a:t>zɘ</a:t>
            </a:r>
            <a:r>
              <a:rPr lang="en-US" b="1" i="1" dirty="0"/>
              <a:t>̄ 	</a:t>
            </a:r>
            <a:r>
              <a:rPr lang="en-US" b="1" i="1" dirty="0" err="1"/>
              <a:t>kʷárɘ́g</a:t>
            </a:r>
            <a:r>
              <a:rPr lang="en-US" dirty="0"/>
              <a:t>]</a:t>
            </a:r>
            <a:r>
              <a:rPr lang="en-US" baseline="-25000" dirty="0"/>
              <a:t>M</a:t>
            </a:r>
            <a:r>
              <a:rPr lang="en-US" dirty="0"/>
              <a:t>		[ </a:t>
            </a:r>
            <a:r>
              <a:rPr lang="en-US" i="1" dirty="0" err="1">
                <a:solidFill>
                  <a:srgbClr val="7030A0"/>
                </a:solidFill>
              </a:rPr>
              <a:t>ʃág-n</a:t>
            </a:r>
            <a:r>
              <a:rPr lang="en-US" i="1" dirty="0">
                <a:solidFill>
                  <a:srgbClr val="7030A0"/>
                </a:solidFill>
              </a:rPr>
              <a:t>=</a:t>
            </a:r>
            <a:r>
              <a:rPr lang="en-US" i="1" dirty="0" err="1">
                <a:solidFill>
                  <a:srgbClr val="7030A0"/>
                </a:solidFill>
              </a:rPr>
              <a:t>mɛ</a:t>
            </a:r>
            <a:r>
              <a:rPr lang="en-US" i="1" dirty="0">
                <a:solidFill>
                  <a:srgbClr val="7030A0"/>
                </a:solidFill>
              </a:rPr>
              <a:t>́	 	     </a:t>
            </a:r>
            <a:r>
              <a:rPr lang="en-US" i="1" dirty="0" err="1">
                <a:solidFill>
                  <a:srgbClr val="7030A0"/>
                </a:solidFill>
              </a:rPr>
              <a:t>tʃán-u</a:t>
            </a:r>
            <a:r>
              <a:rPr lang="en-US" i="1" dirty="0">
                <a:solidFill>
                  <a:srgbClr val="7030A0"/>
                </a:solidFill>
              </a:rPr>
              <a:t>̄=</a:t>
            </a:r>
            <a:r>
              <a:rPr lang="en-US" i="1" dirty="0" err="1">
                <a:solidFill>
                  <a:srgbClr val="7030A0"/>
                </a:solidFill>
              </a:rPr>
              <a:t>ro</a:t>
            </a:r>
            <a:r>
              <a:rPr lang="en-US" i="1" dirty="0">
                <a:solidFill>
                  <a:srgbClr val="7030A0"/>
                </a:solidFill>
              </a:rPr>
              <a:t>́ </a:t>
            </a:r>
            <a:r>
              <a:rPr lang="en-US" dirty="0"/>
              <a:t>]</a:t>
            </a:r>
            <a:r>
              <a:rPr lang="en-US" baseline="-25000" dirty="0"/>
              <a:t>R</a:t>
            </a:r>
          </a:p>
          <a:p>
            <a:pPr marL="0" indent="0">
              <a:buNone/>
            </a:pPr>
            <a:r>
              <a:rPr lang="en-US" cap="small" dirty="0"/>
              <a:t>3sg</a:t>
            </a:r>
            <a:r>
              <a:rPr lang="en-US" dirty="0"/>
              <a:t>    say 	</a:t>
            </a:r>
            <a:r>
              <a:rPr lang="en-US" dirty="0" err="1"/>
              <a:t>bush.fowl</a:t>
            </a:r>
            <a:r>
              <a:rPr lang="en-US" dirty="0"/>
              <a:t> 		lend-</a:t>
            </a:r>
            <a:r>
              <a:rPr lang="en-US" cap="small" dirty="0" err="1"/>
              <a:t>dist</a:t>
            </a:r>
            <a:r>
              <a:rPr lang="en-US" dirty="0"/>
              <a:t>=</a:t>
            </a:r>
            <a:r>
              <a:rPr lang="en-US" cap="small" dirty="0"/>
              <a:t>1sg.obj  </a:t>
            </a:r>
            <a:r>
              <a:rPr lang="en-US" dirty="0"/>
              <a:t>feather-</a:t>
            </a:r>
            <a:r>
              <a:rPr lang="en-US" cap="small" dirty="0"/>
              <a:t>c7</a:t>
            </a:r>
            <a:r>
              <a:rPr lang="en-US" dirty="0"/>
              <a:t>=</a:t>
            </a:r>
            <a:r>
              <a:rPr lang="en-US" cap="small" dirty="0"/>
              <a:t>2sg.poss</a:t>
            </a:r>
          </a:p>
          <a:p>
            <a:pPr marL="0" indent="0">
              <a:buNone/>
            </a:pPr>
            <a:r>
              <a:rPr lang="en-US" dirty="0"/>
              <a:t>‘</a:t>
            </a:r>
            <a:r>
              <a:rPr lang="en-US" sz="1800" dirty="0"/>
              <a:t>(He reached the place of the bush fowl), </a:t>
            </a:r>
            <a:r>
              <a:rPr lang="en-US" dirty="0"/>
              <a:t>he says to the bush fowl “</a:t>
            </a:r>
            <a:r>
              <a:rPr lang="en-US" dirty="0">
                <a:solidFill>
                  <a:srgbClr val="7030A0"/>
                </a:solidFill>
              </a:rPr>
              <a:t>Loan me your feather</a:t>
            </a:r>
            <a:r>
              <a:rPr lang="en-US" dirty="0"/>
              <a:t>”</a:t>
            </a:r>
            <a:r>
              <a:rPr lang="x-none"/>
              <a:t>.’</a:t>
            </a:r>
            <a:endParaRPr lang="en-FR" dirty="0"/>
          </a:p>
          <a:p>
            <a:pPr marL="0" indent="0">
              <a:buNone/>
            </a:pPr>
            <a:r>
              <a:rPr lang="x-none"/>
              <a:t> </a:t>
            </a:r>
            <a:r>
              <a:rPr lang="en-FR" sz="1400" dirty="0"/>
              <a:t>(GF_IT_Jiir_2007: 037)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16F80BC-6AE6-5E4E-9A8B-762B0441B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‘say’ construction (with RL in M)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F6C48D-FBBD-5E4B-B297-1F3006E17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12</a:t>
            </a:fld>
            <a:endParaRPr lang="en-FR"/>
          </a:p>
        </p:txBody>
      </p:sp>
      <p:pic>
        <p:nvPicPr>
          <p:cNvPr id="5" name="thatone_helsink.wav" descr="thatone_helsink.wav">
            <a:hlinkClick r:id="" action="ppaction://media"/>
            <a:extLst>
              <a:ext uri="{FF2B5EF4-FFF2-40B4-BE49-F238E27FC236}">
                <a16:creationId xmlns:a16="http://schemas.microsoft.com/office/drawing/2014/main" id="{8DF56BB4-800E-B14F-9FCD-D3EEB254D6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82200" y="1690688"/>
            <a:ext cx="812800" cy="812800"/>
          </a:xfrm>
          <a:prstGeom prst="rect">
            <a:avLst/>
          </a:prstGeom>
        </p:spPr>
      </p:pic>
      <p:pic>
        <p:nvPicPr>
          <p:cNvPr id="7" name="bushfowl_helsinki.wav" descr="bushfowl_helsinki.wav">
            <a:hlinkClick r:id="" action="ppaction://media"/>
            <a:extLst>
              <a:ext uri="{FF2B5EF4-FFF2-40B4-BE49-F238E27FC236}">
                <a16:creationId xmlns:a16="http://schemas.microsoft.com/office/drawing/2014/main" id="{6CB99DAD-CEEE-FF4A-83ED-AD27B3B7A1A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82200" y="3541713"/>
            <a:ext cx="812800" cy="812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43AE88-2175-5E4E-9E57-09AE79AB2B82}"/>
              </a:ext>
            </a:extLst>
          </p:cNvPr>
          <p:cNvSpPr txBox="1"/>
          <p:nvPr/>
        </p:nvSpPr>
        <p:spPr>
          <a:xfrm>
            <a:off x="249379" y="2387310"/>
            <a:ext cx="45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3)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8496FF-8431-9E40-8A6B-8F01D84DF14F}"/>
              </a:ext>
            </a:extLst>
          </p:cNvPr>
          <p:cNvSpPr txBox="1"/>
          <p:nvPr/>
        </p:nvSpPr>
        <p:spPr>
          <a:xfrm>
            <a:off x="249379" y="4763194"/>
            <a:ext cx="45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4)</a:t>
            </a:r>
          </a:p>
        </p:txBody>
      </p:sp>
    </p:spTree>
    <p:extLst>
      <p:ext uri="{BB962C8B-B14F-4D97-AF65-F5344CB8AC3E}">
        <p14:creationId xmlns:p14="http://schemas.microsoft.com/office/powerpoint/2010/main" val="68781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7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353800" cy="4843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FR" i="1" dirty="0"/>
              <a:t>dà-ú 		</a:t>
            </a:r>
            <a:r>
              <a:rPr lang="en-FR" b="1" i="1" dirty="0"/>
              <a:t>kwɘ̄mb-rɘ̀  	</a:t>
            </a:r>
            <a:r>
              <a:rPr lang="en-FR" i="1" dirty="0"/>
              <a:t>	</a:t>
            </a:r>
            <a:r>
              <a:rPr lang="en-FR" b="1" i="1" dirty="0"/>
              <a:t>zɘ́-jɛ́</a:t>
            </a:r>
            <a:r>
              <a:rPr lang="en-FR" dirty="0"/>
              <a:t> 	     #</a:t>
            </a:r>
            <a:r>
              <a:rPr lang="en-FR" baseline="-25000" dirty="0"/>
              <a:t>PAUSE	</a:t>
            </a:r>
            <a:r>
              <a:rPr lang="en-FR" dirty="0">
                <a:solidFill>
                  <a:srgbClr val="7030A0"/>
                </a:solidFill>
              </a:rPr>
              <a:t>[song]</a:t>
            </a:r>
            <a:endParaRPr lang="en-FR" baseline="-25000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FR" dirty="0"/>
              <a:t>time-</a:t>
            </a:r>
            <a:r>
              <a:rPr lang="en-FR" cap="small" dirty="0"/>
              <a:t>c3</a:t>
            </a:r>
            <a:r>
              <a:rPr lang="en-FR" dirty="0"/>
              <a:t>	okra-</a:t>
            </a:r>
            <a:r>
              <a:rPr lang="en-FR" cap="small" dirty="0"/>
              <a:t>c5.sbj</a:t>
            </a:r>
            <a:r>
              <a:rPr lang="en-FR" dirty="0"/>
              <a:t>	say-</a:t>
            </a:r>
            <a:r>
              <a:rPr lang="en-FR" cap="small" dirty="0"/>
              <a:t>foc</a:t>
            </a:r>
            <a:r>
              <a:rPr lang="en-FR" dirty="0"/>
              <a:t>		[song]</a:t>
            </a:r>
          </a:p>
          <a:p>
            <a:pPr marL="0" indent="0">
              <a:buNone/>
            </a:pPr>
            <a:r>
              <a:rPr lang="x-none"/>
              <a:t>‘That time the okra said “[</a:t>
            </a:r>
            <a:r>
              <a:rPr lang="x-none">
                <a:solidFill>
                  <a:srgbClr val="7030A0"/>
                </a:solidFill>
              </a:rPr>
              <a:t>song</a:t>
            </a:r>
            <a:r>
              <a:rPr lang="x-none"/>
              <a:t>...]”</a:t>
            </a:r>
            <a:endParaRPr lang="en-FR" dirty="0"/>
          </a:p>
          <a:p>
            <a:pPr marL="0" indent="0">
              <a:buNone/>
            </a:pPr>
            <a:endParaRPr lang="en-FR" dirty="0"/>
          </a:p>
          <a:p>
            <a:pPr marL="0" indent="0">
              <a:buNone/>
            </a:pPr>
            <a:r>
              <a:rPr lang="en-FR" sz="1400" dirty="0"/>
              <a:t>(OK_MI_2013: 028-029)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16F80BC-6AE6-5E4E-9A8B-762B0441B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‘say-</a:t>
            </a:r>
            <a:r>
              <a:rPr lang="en-US" cap="small" dirty="0" err="1">
                <a:latin typeface="+mn-lt"/>
              </a:rPr>
              <a:t>foc</a:t>
            </a:r>
            <a:r>
              <a:rPr lang="en-US" dirty="0"/>
              <a:t>’ construction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DA4931-221F-554C-A867-E3425AB09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13</a:t>
            </a:fld>
            <a:endParaRPr lang="en-FR"/>
          </a:p>
        </p:txBody>
      </p:sp>
      <p:pic>
        <p:nvPicPr>
          <p:cNvPr id="3" name="Okra_short_helsinki.wav" descr="Okra_short_helsinki.wav">
            <a:hlinkClick r:id="" action="ppaction://media"/>
            <a:extLst>
              <a:ext uri="{FF2B5EF4-FFF2-40B4-BE49-F238E27FC236}">
                <a16:creationId xmlns:a16="http://schemas.microsoft.com/office/drawing/2014/main" id="{522A5636-04ED-8344-9D85-EBB0E53D56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10600" y="3022600"/>
            <a:ext cx="812800" cy="812800"/>
          </a:xfrm>
          <a:prstGeom prst="rect">
            <a:avLst/>
          </a:prstGeom>
        </p:spPr>
      </p:pic>
      <p:pic>
        <p:nvPicPr>
          <p:cNvPr id="5" name="Okra_long_helsinki.wav" descr="Okra_long_helsinki.wav">
            <a:hlinkClick r:id="" action="ppaction://media"/>
            <a:extLst>
              <a:ext uri="{FF2B5EF4-FFF2-40B4-BE49-F238E27FC236}">
                <a16:creationId xmlns:a16="http://schemas.microsoft.com/office/drawing/2014/main" id="{C0F67613-FF0B-C049-A608-248629BCC28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10600" y="4283075"/>
            <a:ext cx="812800" cy="812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9ED156-3BAA-F74E-9F60-D45DF4A6B6E6}"/>
              </a:ext>
            </a:extLst>
          </p:cNvPr>
          <p:cNvSpPr txBox="1"/>
          <p:nvPr/>
        </p:nvSpPr>
        <p:spPr>
          <a:xfrm>
            <a:off x="282629" y="1753989"/>
            <a:ext cx="45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5)</a:t>
            </a:r>
          </a:p>
        </p:txBody>
      </p:sp>
    </p:spTree>
    <p:extLst>
      <p:ext uri="{BB962C8B-B14F-4D97-AF65-F5344CB8AC3E}">
        <p14:creationId xmlns:p14="http://schemas.microsoft.com/office/powerpoint/2010/main" val="110970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2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697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dirty="0"/>
              <a:t>Distribution of forms of </a:t>
            </a:r>
            <a:r>
              <a:rPr lang="en-GB" sz="4000" b="1" i="1" dirty="0" err="1"/>
              <a:t>zɘ</a:t>
            </a:r>
            <a:r>
              <a:rPr lang="en-GB" sz="4000" b="1" i="1" dirty="0"/>
              <a:t>̄ </a:t>
            </a:r>
            <a:r>
              <a:rPr lang="en-GB" sz="4000" dirty="0"/>
              <a:t>‘say’</a:t>
            </a:r>
            <a:endParaRPr lang="en-US" sz="4000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B11FF8F1-9B8F-EE4B-9B30-365D6FCB8A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9758822"/>
              </p:ext>
            </p:extLst>
          </p:nvPr>
        </p:nvGraphicFramePr>
        <p:xfrm>
          <a:off x="838200" y="1031292"/>
          <a:ext cx="10515600" cy="5491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3611122470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21371430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4217268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5154821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Form of ‘say’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# in 100 page 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# with REPORT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# occurring with </a:t>
                      </a:r>
                      <a:r>
                        <a:rPr lang="is-IS" sz="1600" b="0" i="1" kern="1200" dirty="0">
                          <a:solidFill>
                            <a:schemeClr val="lt1"/>
                          </a:solidFill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ɘ̄zɘ̄ </a:t>
                      </a:r>
                      <a:endParaRPr lang="en-US" sz="1600" b="0" dirty="0">
                        <a:latin typeface="Charis SIL" panose="02000500060000020004" pitchFamily="2" charset="77"/>
                        <a:ea typeface="Charis SIL" panose="02000500060000020004" pitchFamily="2" charset="77"/>
                        <a:cs typeface="Charis SIL" panose="02000500060000020004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0053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zɘ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̄</a:t>
                      </a: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‘say’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250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240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6919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zɘ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̄-</a:t>
                      </a: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ɘ̄g</a:t>
                      </a:r>
                      <a:endParaRPr lang="en-US" dirty="0">
                        <a:latin typeface="Charis SIL" panose="02000500060000020004" pitchFamily="2" charset="77"/>
                        <a:ea typeface="Charis SIL" panose="02000500060000020004" pitchFamily="2" charset="77"/>
                        <a:cs typeface="Charis SIL" panose="02000500060000020004" pitchFamily="2" charset="77"/>
                      </a:endParaRP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‘say-</a:t>
                      </a:r>
                      <a:r>
                        <a:rPr lang="en-US" cap="small" baseline="0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pst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751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zɘ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̄-</a:t>
                      </a: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ɘ̄t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/</a:t>
                      </a: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zɘ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̄-</a:t>
                      </a: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tɛ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̀</a:t>
                      </a:r>
                      <a:endParaRPr lang="en-US" dirty="0">
                        <a:latin typeface="Charis SIL" panose="02000500060000020004" pitchFamily="2" charset="77"/>
                        <a:ea typeface="Charis SIL" panose="02000500060000020004" pitchFamily="2" charset="77"/>
                        <a:cs typeface="Charis SIL" panose="02000500060000020004" pitchFamily="2" charset="77"/>
                      </a:endParaRP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‘say-</a:t>
                      </a:r>
                      <a:r>
                        <a:rPr lang="en-US" cap="small" baseline="0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pft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178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zɘ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̄-</a:t>
                      </a: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jɛ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̀</a:t>
                      </a:r>
                      <a:endParaRPr lang="en-US" dirty="0">
                        <a:latin typeface="Charis SIL" panose="02000500060000020004" pitchFamily="2" charset="77"/>
                        <a:ea typeface="Charis SIL" panose="02000500060000020004" pitchFamily="2" charset="77"/>
                        <a:cs typeface="Charis SIL" panose="02000500060000020004" pitchFamily="2" charset="77"/>
                      </a:endParaRP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‘say-</a:t>
                      </a:r>
                      <a:r>
                        <a:rPr lang="en-US" cap="small" baseline="0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foc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266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ɔ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́ =t-</a:t>
                      </a: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zɘ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̄</a:t>
                      </a: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</a:t>
                      </a:r>
                      <a:r>
                        <a:rPr lang="en-US" sz="1800" kern="1200" cap="small" baseline="0" dirty="0" err="1">
                          <a:solidFill>
                            <a:schemeClr val="dk1"/>
                          </a:solidFill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prog.aux</a:t>
                      </a:r>
                      <a:r>
                        <a:rPr lang="en-US" sz="1800" kern="1200" cap="small" baseline="0" dirty="0">
                          <a:solidFill>
                            <a:schemeClr val="dk1"/>
                          </a:solidFill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=c6-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say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21300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ɔ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́-g =t-</a:t>
                      </a: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zɘ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̄</a:t>
                      </a: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</a:t>
                      </a:r>
                      <a:r>
                        <a:rPr lang="en-US" sz="1800" kern="1200" cap="small" baseline="0" dirty="0" err="1">
                          <a:solidFill>
                            <a:schemeClr val="dk1"/>
                          </a:solidFill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prog.aux-pst</a:t>
                      </a:r>
                      <a:r>
                        <a:rPr lang="en-US" sz="1800" kern="1200" cap="small" baseline="0" dirty="0">
                          <a:solidFill>
                            <a:schemeClr val="dk1"/>
                          </a:solidFill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=c6-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say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734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dɛ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́ =t-</a:t>
                      </a: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zɘ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̄</a:t>
                      </a: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</a:t>
                      </a:r>
                      <a:r>
                        <a:rPr lang="en-US" sz="1800" kern="1200" cap="small" baseline="0" dirty="0" err="1">
                          <a:solidFill>
                            <a:schemeClr val="dk1"/>
                          </a:solidFill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fut</a:t>
                      </a:r>
                      <a:r>
                        <a:rPr lang="en-US" sz="1800" kern="1200" cap="small" baseline="0" dirty="0">
                          <a:solidFill>
                            <a:schemeClr val="dk1"/>
                          </a:solidFill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=c6-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say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517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ɘ̄zɘ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̄ </a:t>
                      </a: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‘saying’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875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28556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94A9EA-A9B2-2947-94C9-55EEE84B4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14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64185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Speech Verb Phrase + </a:t>
            </a:r>
            <a:r>
              <a:rPr lang="is-IS" sz="4000" i="1" dirty="0"/>
              <a:t>ɘ̄zɘ̄ </a:t>
            </a:r>
            <a:r>
              <a:rPr lang="is-IS" sz="4000" dirty="0"/>
              <a:t>construction</a:t>
            </a:r>
            <a:endParaRPr lang="en-US" sz="4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 V (O</a:t>
            </a:r>
            <a:r>
              <a:rPr lang="en-US" baseline="-25000" dirty="0"/>
              <a:t>1 </a:t>
            </a:r>
            <a:r>
              <a:rPr lang="en-US" dirty="0"/>
              <a:t>) (O</a:t>
            </a:r>
            <a:r>
              <a:rPr lang="en-US" baseline="-25000" dirty="0"/>
              <a:t>2</a:t>
            </a:r>
            <a:r>
              <a:rPr lang="en-US" dirty="0"/>
              <a:t>) </a:t>
            </a:r>
          </a:p>
          <a:p>
            <a:r>
              <a:rPr lang="en-US" dirty="0"/>
              <a:t>[RS </a:t>
            </a:r>
            <a:r>
              <a:rPr lang="is-IS" b="1" dirty="0"/>
              <a:t>V</a:t>
            </a:r>
            <a:r>
              <a:rPr lang="en-US" dirty="0"/>
              <a:t> (RL</a:t>
            </a:r>
            <a:r>
              <a:rPr lang="en-US" baseline="-25000" dirty="0"/>
              <a:t>1 </a:t>
            </a:r>
            <a:r>
              <a:rPr lang="en-US" dirty="0"/>
              <a:t>)]</a:t>
            </a:r>
            <a:r>
              <a:rPr lang="en-US" baseline="-25000" dirty="0"/>
              <a:t>M</a:t>
            </a:r>
            <a:r>
              <a:rPr lang="en-US" dirty="0"/>
              <a:t> </a:t>
            </a:r>
            <a:r>
              <a:rPr lang="en-US" b="1" i="1" dirty="0" err="1"/>
              <a:t>ɘ̄zɘ</a:t>
            </a:r>
            <a:r>
              <a:rPr lang="en-US" b="1" i="1" dirty="0"/>
              <a:t>̄ </a:t>
            </a:r>
            <a:r>
              <a:rPr lang="en-US" dirty="0"/>
              <a:t>(#PAUSE/PITCH) (</a:t>
            </a:r>
            <a:r>
              <a:rPr lang="en-US" dirty="0">
                <a:solidFill>
                  <a:srgbClr val="7030A0"/>
                </a:solidFill>
              </a:rPr>
              <a:t>Report)</a:t>
            </a:r>
            <a:r>
              <a:rPr lang="en-US" dirty="0"/>
              <a:t> </a:t>
            </a:r>
          </a:p>
          <a:p>
            <a:pPr lvl="1"/>
            <a:r>
              <a:rPr lang="is-IS" dirty="0"/>
              <a:t>Monoclausal??</a:t>
            </a:r>
          </a:p>
          <a:p>
            <a:r>
              <a:rPr lang="is-IS" dirty="0"/>
              <a:t>RL in O</a:t>
            </a:r>
            <a:r>
              <a:rPr lang="is-IS" baseline="-25000" dirty="0"/>
              <a:t>1</a:t>
            </a:r>
            <a:r>
              <a:rPr lang="is-IS" dirty="0"/>
              <a:t> position</a:t>
            </a:r>
          </a:p>
          <a:p>
            <a:r>
              <a:rPr lang="is-IS" dirty="0">
                <a:solidFill>
                  <a:srgbClr val="7030A0"/>
                </a:solidFill>
              </a:rPr>
              <a:t>Report</a:t>
            </a:r>
            <a:r>
              <a:rPr lang="is-IS" dirty="0"/>
              <a:t> in O</a:t>
            </a:r>
            <a:r>
              <a:rPr lang="is-IS" baseline="-25000" dirty="0"/>
              <a:t>2</a:t>
            </a:r>
            <a:r>
              <a:rPr lang="is-IS" dirty="0"/>
              <a:t> position</a:t>
            </a:r>
          </a:p>
          <a:p>
            <a:r>
              <a:rPr lang="is-IS" dirty="0"/>
              <a:t>If no RL, </a:t>
            </a:r>
            <a:r>
              <a:rPr lang="is-IS" dirty="0">
                <a:solidFill>
                  <a:srgbClr val="7030A0"/>
                </a:solidFill>
              </a:rPr>
              <a:t>Report</a:t>
            </a:r>
            <a:r>
              <a:rPr lang="is-IS" dirty="0"/>
              <a:t> in O</a:t>
            </a:r>
            <a:r>
              <a:rPr lang="is-IS" baseline="-25000" dirty="0"/>
              <a:t>1</a:t>
            </a:r>
            <a:r>
              <a:rPr lang="is-IS" dirty="0"/>
              <a:t> position</a:t>
            </a:r>
          </a:p>
          <a:p>
            <a:r>
              <a:rPr lang="is-IS" dirty="0"/>
              <a:t>There can be a </a:t>
            </a:r>
            <a:r>
              <a:rPr lang="is-IS" b="1" dirty="0"/>
              <a:t>#</a:t>
            </a:r>
            <a:r>
              <a:rPr lang="is-IS" b="1" baseline="-25000" dirty="0"/>
              <a:t>PAUSE</a:t>
            </a:r>
            <a:r>
              <a:rPr lang="is-IS" b="1" dirty="0"/>
              <a:t> </a:t>
            </a:r>
            <a:r>
              <a:rPr lang="is-IS" dirty="0"/>
              <a:t>or </a:t>
            </a:r>
            <a:r>
              <a:rPr lang="is-IS" b="1" dirty="0"/>
              <a:t>#</a:t>
            </a:r>
            <a:r>
              <a:rPr lang="is-IS" b="1" baseline="-25000" dirty="0"/>
              <a:t>PITCH</a:t>
            </a:r>
            <a:r>
              <a:rPr lang="is-IS" b="1" dirty="0"/>
              <a:t> </a:t>
            </a:r>
            <a:r>
              <a:rPr lang="is-IS" dirty="0"/>
              <a:t>shift preceding a </a:t>
            </a:r>
            <a:r>
              <a:rPr lang="is-IS" dirty="0">
                <a:solidFill>
                  <a:srgbClr val="7030A0"/>
                </a:solidFill>
              </a:rPr>
              <a:t>Report</a:t>
            </a:r>
            <a:r>
              <a:rPr lang="is-IS" dirty="0"/>
              <a:t> and following </a:t>
            </a:r>
            <a:r>
              <a:rPr lang="is-IS" i="1" dirty="0"/>
              <a:t>ɘ̄zɘ̄</a:t>
            </a:r>
            <a:r>
              <a:rPr lang="is-IS" dirty="0"/>
              <a:t>.</a:t>
            </a:r>
          </a:p>
          <a:p>
            <a:pPr marL="0" indent="0">
              <a:buNone/>
            </a:pPr>
            <a:endParaRPr lang="is-IS" dirty="0"/>
          </a:p>
          <a:p>
            <a:pPr marL="0" indent="0">
              <a:buNone/>
            </a:pPr>
            <a:r>
              <a:rPr lang="is-IS" dirty="0"/>
              <a:t>A note on the form of nominalized </a:t>
            </a:r>
            <a:r>
              <a:rPr lang="en-US" dirty="0"/>
              <a:t>‘say’</a:t>
            </a:r>
            <a:r>
              <a:rPr lang="is-IS" dirty="0"/>
              <a:t>: </a:t>
            </a:r>
            <a:r>
              <a:rPr lang="x-none"/>
              <a:t>/ɘ̄t</a:t>
            </a:r>
            <a:r>
              <a:rPr lang="en-FR" dirty="0"/>
              <a:t>-</a:t>
            </a:r>
            <a:r>
              <a:rPr lang="x-none"/>
              <a:t>zɘ̄/ </a:t>
            </a:r>
            <a:r>
              <a:rPr lang="x-none">
                <a:sym typeface="Wingdings" pitchFamily="2" charset="2"/>
              </a:rPr>
              <a:t></a:t>
            </a:r>
            <a:r>
              <a:rPr lang="x-none"/>
              <a:t> [ɘ̄zːɘ̄] OR [ɘ̄ʔzɘ̄]</a:t>
            </a:r>
            <a:r>
              <a:rPr lang="en-FR" dirty="0"/>
              <a:t>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00EE97-42BD-2B45-AC67-58AEB32F9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15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56498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Speech Verb Phrase + </a:t>
            </a:r>
            <a:r>
              <a:rPr lang="is-IS" sz="4000" i="1" dirty="0"/>
              <a:t>ɘ̄zɘ̄ </a:t>
            </a:r>
            <a:r>
              <a:rPr lang="en-US" sz="4000" b="1" cap="small" dirty="0" err="1"/>
              <a:t>Cxn</a:t>
            </a:r>
            <a:endParaRPr lang="en-US" sz="4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s-IS" dirty="0"/>
              <a:t>Discourse Reporting Event + </a:t>
            </a:r>
            <a:r>
              <a:rPr lang="is-IS" i="1" dirty="0"/>
              <a:t>ɘ̄zɘ̄ </a:t>
            </a:r>
            <a:r>
              <a:rPr lang="is-IS" dirty="0"/>
              <a:t>+ </a:t>
            </a:r>
            <a:r>
              <a:rPr lang="is-IS" dirty="0">
                <a:solidFill>
                  <a:srgbClr val="7030A0"/>
                </a:solidFill>
              </a:rPr>
              <a:t>Report</a:t>
            </a:r>
          </a:p>
          <a:p>
            <a:pPr marL="0" indent="0">
              <a:buNone/>
            </a:pPr>
            <a:r>
              <a:rPr lang="is-IS" i="1" dirty="0"/>
              <a:t>a. dá 		</a:t>
            </a:r>
            <a:r>
              <a:rPr lang="is-IS" b="1" i="1" dirty="0"/>
              <a:t>ná 		shítɘ̀ 	wɘ̄n 	ɘ̄zɘ</a:t>
            </a:r>
            <a:r>
              <a:rPr lang="is-IS" i="1" dirty="0"/>
              <a:t>̄ </a:t>
            </a:r>
            <a:r>
              <a:rPr lang="is-IS" dirty="0"/>
              <a:t>	</a:t>
            </a:r>
            <a:endParaRPr lang="en-FR" dirty="0"/>
          </a:p>
          <a:p>
            <a:pPr marL="0" indent="0">
              <a:buNone/>
            </a:pPr>
            <a:r>
              <a:rPr lang="is-IS" dirty="0"/>
              <a:t>    time</a:t>
            </a:r>
            <a:r>
              <a:rPr lang="is-IS" cap="small" dirty="0"/>
              <a:t> 	indef.subj	</a:t>
            </a:r>
            <a:r>
              <a:rPr lang="is-IS" dirty="0"/>
              <a:t>ask   	</a:t>
            </a:r>
            <a:r>
              <a:rPr lang="is-IS" cap="small" dirty="0"/>
              <a:t>3sg</a:t>
            </a:r>
            <a:r>
              <a:rPr lang="is-IS" dirty="0"/>
              <a:t>	saying	</a:t>
            </a:r>
          </a:p>
          <a:p>
            <a:pPr marL="0" indent="0">
              <a:buNone/>
            </a:pPr>
            <a:r>
              <a:rPr lang="is-IS" dirty="0"/>
              <a:t>b. </a:t>
            </a:r>
            <a:r>
              <a:rPr lang="is-IS" i="1" dirty="0">
                <a:solidFill>
                  <a:srgbClr val="7030A0"/>
                </a:solidFill>
              </a:rPr>
              <a:t>wɘ̄ná 	hjànɛ́ 	ɘ́ 	ís-ɘ̄r=ró 			à</a:t>
            </a:r>
          </a:p>
          <a:p>
            <a:pPr marL="0" indent="0">
              <a:buNone/>
            </a:pPr>
            <a:r>
              <a:rPr lang="is-IS" dirty="0"/>
              <a:t>     who?	see.</a:t>
            </a:r>
            <a:r>
              <a:rPr lang="is-IS" cap="small" dirty="0"/>
              <a:t>foc</a:t>
            </a:r>
            <a:r>
              <a:rPr lang="is-IS" dirty="0"/>
              <a:t>	with	eye-</a:t>
            </a:r>
            <a:r>
              <a:rPr lang="is-IS" cap="small" dirty="0"/>
              <a:t>c5=2sg.poss	q</a:t>
            </a:r>
          </a:p>
          <a:p>
            <a:pPr marL="0" indent="0">
              <a:buNone/>
            </a:pPr>
            <a:r>
              <a:rPr lang="en-US" dirty="0"/>
              <a:t>‘then they asked him saying “</a:t>
            </a:r>
            <a:r>
              <a:rPr lang="en-US" dirty="0">
                <a:solidFill>
                  <a:srgbClr val="7030A0"/>
                </a:solidFill>
              </a:rPr>
              <a:t>Did you see it yourself?</a:t>
            </a:r>
            <a:r>
              <a:rPr lang="en-US" dirty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is-IS" sz="1400" dirty="0"/>
              <a:t>(GK_IY_Ror_2013: 038-039)</a:t>
            </a:r>
            <a:endParaRPr lang="en-US" sz="1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00EE97-42BD-2B45-AC67-58AEB32F9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16</a:t>
            </a:fld>
            <a:endParaRPr lang="en-FR"/>
          </a:p>
        </p:txBody>
      </p:sp>
      <p:pic>
        <p:nvPicPr>
          <p:cNvPr id="5" name="ask_him_helsinki.wav" descr="ask_him_helsinki.wav">
            <a:hlinkClick r:id="" action="ppaction://media"/>
            <a:extLst>
              <a:ext uri="{FF2B5EF4-FFF2-40B4-BE49-F238E27FC236}">
                <a16:creationId xmlns:a16="http://schemas.microsoft.com/office/drawing/2014/main" id="{4153F5E6-D5F1-3F45-903A-F254250717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10600" y="5047457"/>
            <a:ext cx="812800" cy="812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55072E-93F5-7D45-8490-844B31FF13D0}"/>
              </a:ext>
            </a:extLst>
          </p:cNvPr>
          <p:cNvSpPr txBox="1"/>
          <p:nvPr/>
        </p:nvSpPr>
        <p:spPr>
          <a:xfrm>
            <a:off x="249378" y="2269378"/>
            <a:ext cx="45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6)</a:t>
            </a:r>
          </a:p>
        </p:txBody>
      </p:sp>
    </p:spTree>
    <p:extLst>
      <p:ext uri="{BB962C8B-B14F-4D97-AF65-F5344CB8AC3E}">
        <p14:creationId xmlns:p14="http://schemas.microsoft.com/office/powerpoint/2010/main" val="1909652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11942"/>
            <a:ext cx="2297206" cy="4962732"/>
          </a:xfrm>
        </p:spPr>
        <p:txBody>
          <a:bodyPr>
            <a:normAutofit fontScale="4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‘tell’ (24)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 ‘ask’ (17)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‘beg’ (6),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‘call-out’ (4)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‘call’ (3)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‘shout’ (3)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‘remember’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‘rebuke’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‘instruct’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‘promise’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‘</a:t>
            </a:r>
            <a:r>
              <a:rPr lang="en-US" sz="4400" dirty="0" err="1"/>
              <a:t>swear.oath</a:t>
            </a:r>
            <a:r>
              <a:rPr lang="en-US" sz="4400" dirty="0"/>
              <a:t>’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400" dirty="0"/>
              <a:t>‘accuse’ (1),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10DB91-956E-4C4C-AA04-C997DF239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17</a:t>
            </a:fld>
            <a:endParaRPr lang="en-FR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7593DE9-EE88-AF46-9707-6176FFA00A00}"/>
              </a:ext>
            </a:extLst>
          </p:cNvPr>
          <p:cNvSpPr txBox="1">
            <a:spLocks/>
          </p:cNvSpPr>
          <p:nvPr/>
        </p:nvSpPr>
        <p:spPr>
          <a:xfrm>
            <a:off x="3736040" y="1393619"/>
            <a:ext cx="4406153" cy="4962731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dirty="0"/>
              <a:t>‘say’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‘hear’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‘do debate’ (3)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‘do talking’ (7)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‘do riddle</a:t>
            </a:r>
            <a:r>
              <a:rPr lang="en-FR" dirty="0"/>
              <a:t>’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FR" dirty="0"/>
              <a:t>‘do story’ (3)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FR" dirty="0"/>
              <a:t>‘do prayers’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FR" dirty="0"/>
              <a:t>‘do announcement’</a:t>
            </a:r>
            <a:r>
              <a:rPr lang="en-US" dirty="0"/>
              <a:t>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FR" dirty="0"/>
              <a:t>‘do abuse’ (2)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FR" dirty="0"/>
              <a:t>‘start talking’</a:t>
            </a:r>
            <a:r>
              <a:rPr lang="en-US" dirty="0"/>
              <a:t>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FR" dirty="0"/>
              <a:t>‘do warning’ (4)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FR" dirty="0"/>
              <a:t>‘do prophesy’ (1)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B66EC03-6DFC-FD48-8353-5CB582AD74E7}"/>
              </a:ext>
            </a:extLst>
          </p:cNvPr>
          <p:cNvSpPr txBox="1">
            <a:spLocks/>
          </p:cNvSpPr>
          <p:nvPr/>
        </p:nvSpPr>
        <p:spPr>
          <a:xfrm>
            <a:off x="681317" y="2813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1pPr>
          </a:lstStyle>
          <a:p>
            <a:endParaRPr lang="en-US" sz="3600" dirty="0"/>
          </a:p>
        </p:txBody>
      </p:sp>
      <p:sp>
        <p:nvSpPr>
          <p:cNvPr id="14" name="Title 8">
            <a:extLst>
              <a:ext uri="{FF2B5EF4-FFF2-40B4-BE49-F238E27FC236}">
                <a16:creationId xmlns:a16="http://schemas.microsoft.com/office/drawing/2014/main" id="{837D0195-0678-4E4B-8184-0E5094947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s-IS" sz="2800" b="1" i="1" dirty="0"/>
              <a:t>ɘ̄zɘ̄</a:t>
            </a:r>
            <a:r>
              <a:rPr lang="is-IS" sz="2800" b="1" dirty="0"/>
              <a:t> </a:t>
            </a:r>
            <a:r>
              <a:rPr lang="en-US" sz="2800" dirty="0"/>
              <a:t>‘saying’ is attested before </a:t>
            </a:r>
            <a:r>
              <a:rPr lang="en-US" sz="2800" b="1" dirty="0"/>
              <a:t>REPORTS</a:t>
            </a:r>
            <a:r>
              <a:rPr lang="en-US" sz="2800" dirty="0"/>
              <a:t> introduced by the following verbs (counts from 100 page sample):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2891EF3A-FE58-FF4B-9D8E-F4284FA72E6D}"/>
              </a:ext>
            </a:extLst>
          </p:cNvPr>
          <p:cNvSpPr txBox="1">
            <a:spLocks/>
          </p:cNvSpPr>
          <p:nvPr/>
        </p:nvSpPr>
        <p:spPr>
          <a:xfrm>
            <a:off x="7513545" y="1411943"/>
            <a:ext cx="3082738" cy="4962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‘send’ (3)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‘desire’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‘worry’ 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800" dirty="0"/>
              <a:t>‘go surprised’(1)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FR" sz="1800" dirty="0"/>
              <a:t>‘wrote’ (8) - always in the past tense, quoting written source</a:t>
            </a:r>
          </a:p>
        </p:txBody>
      </p:sp>
    </p:spTree>
    <p:extLst>
      <p:ext uri="{BB962C8B-B14F-4D97-AF65-F5344CB8AC3E}">
        <p14:creationId xmlns:p14="http://schemas.microsoft.com/office/powerpoint/2010/main" val="285566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Distribution of forms of </a:t>
            </a:r>
            <a:r>
              <a:rPr lang="en-GB" sz="4000" i="1" dirty="0" err="1"/>
              <a:t>wàr</a:t>
            </a:r>
            <a:r>
              <a:rPr lang="en-GB" sz="4000" dirty="0"/>
              <a:t> ‘tell’ + </a:t>
            </a:r>
            <a:r>
              <a:rPr lang="is-IS" sz="4000" i="1" dirty="0"/>
              <a:t>ɘ̄zɘ̄ </a:t>
            </a:r>
            <a:endParaRPr lang="en-US" sz="4000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B11FF8F1-9B8F-EE4B-9B30-365D6FCB8A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3560807"/>
              </p:ext>
            </p:extLst>
          </p:nvPr>
        </p:nvGraphicFramePr>
        <p:xfrm>
          <a:off x="838200" y="1825625"/>
          <a:ext cx="10515600" cy="4211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3611122470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21371430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4217268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5154821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Form of ‘tell’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# in 100 page 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# with REPORT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# occurring with </a:t>
                      </a:r>
                      <a:r>
                        <a:rPr lang="is-IS" sz="1600" b="0" i="1" kern="1200" dirty="0">
                          <a:solidFill>
                            <a:schemeClr val="lt1"/>
                          </a:solidFill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ɘ̄zɘ̄ </a:t>
                      </a:r>
                      <a:endParaRPr lang="en-US" sz="1600" b="0" dirty="0">
                        <a:latin typeface="Charis SIL" panose="02000500060000020004" pitchFamily="2" charset="77"/>
                        <a:ea typeface="Charis SIL" panose="02000500060000020004" pitchFamily="2" charset="77"/>
                        <a:cs typeface="Charis SIL" panose="02000500060000020004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0053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wàr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(</a:t>
                      </a: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̀)  </a:t>
                      </a: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‘tell’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246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6919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wàr-ɛ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́  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   </a:t>
                      </a: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‘tell-</a:t>
                      </a:r>
                      <a:r>
                        <a:rPr lang="en-US" cap="small" baseline="0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foc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751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wár-ɘ́g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 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   </a:t>
                      </a: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‘tell-</a:t>
                      </a:r>
                      <a:r>
                        <a:rPr lang="en-US" cap="small" baseline="0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pst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6126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wàr-ɘ̄n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   </a:t>
                      </a: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‘tell-</a:t>
                      </a:r>
                      <a:r>
                        <a:rPr lang="en-US" cap="small" baseline="0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dist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178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wàr-tɘ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̀.   </a:t>
                      </a:r>
                    </a:p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‘tell-</a:t>
                      </a:r>
                      <a:r>
                        <a:rPr lang="en-US" cap="small" baseline="0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pft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4266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wár-g-ɛ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́  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‘tell-</a:t>
                      </a:r>
                      <a:r>
                        <a:rPr lang="en-US" cap="small" baseline="0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pst</a:t>
                      </a:r>
                      <a:r>
                        <a:rPr lang="en-US" cap="small" baseline="0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-</a:t>
                      </a:r>
                      <a:r>
                        <a:rPr lang="en-US" cap="small" baseline="0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subj.foc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734929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94A4A-321C-6241-ACCE-1117ABC57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18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9410396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i="1" dirty="0" err="1"/>
              <a:t>zɘ</a:t>
            </a:r>
            <a:r>
              <a:rPr lang="en-GB" sz="3200" i="1" dirty="0"/>
              <a:t>̄ </a:t>
            </a:r>
            <a:r>
              <a:rPr lang="en-GB" sz="3200" dirty="0"/>
              <a:t>‘say’ &gt; </a:t>
            </a:r>
            <a:r>
              <a:rPr lang="en-GB" sz="3200" i="1" dirty="0" err="1"/>
              <a:t>ɘ̄zɘ</a:t>
            </a:r>
            <a:r>
              <a:rPr lang="en-GB" sz="3200" i="1" dirty="0"/>
              <a:t>̄ </a:t>
            </a:r>
            <a:r>
              <a:rPr lang="en-GB" sz="3200" dirty="0"/>
              <a:t>‘saying’ complement (</a:t>
            </a:r>
            <a:r>
              <a:rPr lang="en-GB" sz="3200" b="1" dirty="0">
                <a:solidFill>
                  <a:srgbClr val="7030A0"/>
                </a:solidFill>
              </a:rPr>
              <a:t>Report</a:t>
            </a:r>
            <a:r>
              <a:rPr lang="en-GB" sz="3200" dirty="0"/>
              <a:t>)</a:t>
            </a:r>
            <a:endParaRPr lang="en-US" sz="3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s-IS" dirty="0"/>
              <a:t>a. </a:t>
            </a:r>
            <a:r>
              <a:rPr lang="is-IS" i="1" dirty="0"/>
              <a:t>wā</a:t>
            </a:r>
            <a:r>
              <a:rPr lang="is-IS" b="1" i="1" dirty="0"/>
              <a:t>	</a:t>
            </a:r>
            <a:r>
              <a:rPr lang="is-IS" i="1" dirty="0"/>
              <a:t>	 </a:t>
            </a:r>
            <a:r>
              <a:rPr lang="is-IS" b="1" i="1" dirty="0"/>
              <a:t>nòm 		ɘ̄msékʰ </a:t>
            </a:r>
            <a:r>
              <a:rPr lang="is-IS" i="1" dirty="0"/>
              <a:t>	</a:t>
            </a:r>
            <a:r>
              <a:rPr lang="is-IS" b="1" i="1" dirty="0"/>
              <a:t>ɘ̄zɘ̄			</a:t>
            </a:r>
            <a:r>
              <a:rPr lang="en-US" b="1" dirty="0"/>
              <a:t>#</a:t>
            </a:r>
            <a:r>
              <a:rPr lang="en-US" b="1" baseline="-25000" dirty="0"/>
              <a:t>PAUSE</a:t>
            </a:r>
            <a:r>
              <a:rPr lang="en-US" b="1" dirty="0"/>
              <a:t> </a:t>
            </a:r>
            <a:r>
              <a:rPr lang="en-US" dirty="0"/>
              <a:t>	</a:t>
            </a:r>
            <a:endParaRPr lang="is-IS" b="1" i="1" dirty="0"/>
          </a:p>
          <a:p>
            <a:pPr marL="0" indent="0">
              <a:buNone/>
            </a:pPr>
            <a:r>
              <a:rPr lang="is-IS" cap="small" dirty="0"/>
              <a:t>    ag1.foc </a:t>
            </a:r>
            <a:r>
              <a:rPr lang="is-IS" dirty="0"/>
              <a:t>do.</a:t>
            </a:r>
            <a:r>
              <a:rPr lang="is-IS" cap="small" dirty="0"/>
              <a:t>aux	c6b-</a:t>
            </a:r>
            <a:r>
              <a:rPr lang="is-IS" dirty="0"/>
              <a:t>riddle</a:t>
            </a:r>
            <a:r>
              <a:rPr lang="is-IS" cap="small" dirty="0"/>
              <a:t>	</a:t>
            </a:r>
            <a:r>
              <a:rPr lang="is-IS" dirty="0"/>
              <a:t>saying</a:t>
            </a:r>
          </a:p>
          <a:p>
            <a:pPr marL="0" indent="0">
              <a:buNone/>
            </a:pPr>
            <a:r>
              <a:rPr lang="is-IS" dirty="0"/>
              <a:t>b. </a:t>
            </a:r>
            <a:r>
              <a:rPr lang="en-US" b="1" dirty="0"/>
              <a:t>#</a:t>
            </a:r>
            <a:r>
              <a:rPr lang="en-US" b="1" baseline="-25000" dirty="0"/>
              <a:t> PITCH ↑ </a:t>
            </a:r>
            <a:r>
              <a:rPr lang="en-US" dirty="0"/>
              <a:t>	</a:t>
            </a:r>
            <a:r>
              <a:rPr lang="is-IS" b="1" i="1" dirty="0">
                <a:solidFill>
                  <a:srgbClr val="7030A0"/>
                </a:solidFill>
              </a:rPr>
              <a:t>mɛ́ 		ɔ́ 	fándárnàkʰí</a:t>
            </a:r>
          </a:p>
          <a:p>
            <a:pPr marL="0" indent="0">
              <a:buNone/>
            </a:pPr>
            <a:r>
              <a:rPr lang="is-IS" dirty="0"/>
              <a:t>     		</a:t>
            </a:r>
            <a:r>
              <a:rPr lang="is-IS" cap="small" dirty="0"/>
              <a:t>1sg.foc	cop</a:t>
            </a:r>
            <a:r>
              <a:rPr lang="is-IS" dirty="0"/>
              <a:t>	chameleon</a:t>
            </a:r>
          </a:p>
          <a:p>
            <a:pPr marL="0" indent="0">
              <a:buNone/>
            </a:pPr>
            <a:r>
              <a:rPr lang="is-IS" dirty="0"/>
              <a:t>     </a:t>
            </a:r>
            <a:r>
              <a:rPr lang="en-US" dirty="0"/>
              <a:t>‘He </a:t>
            </a:r>
            <a:r>
              <a:rPr lang="en-US" b="1" dirty="0"/>
              <a:t>did a riddle saying</a:t>
            </a:r>
            <a:r>
              <a:rPr lang="en-US" dirty="0"/>
              <a:t>, "</a:t>
            </a:r>
            <a:r>
              <a:rPr lang="en-US" b="1" dirty="0">
                <a:solidFill>
                  <a:srgbClr val="7030A0"/>
                </a:solidFill>
              </a:rPr>
              <a:t>Me, I am chameleon</a:t>
            </a:r>
            <a:r>
              <a:rPr lang="en-US" dirty="0"/>
              <a:t>…	 </a:t>
            </a:r>
          </a:p>
          <a:p>
            <a:pPr marL="0" indent="0">
              <a:buNone/>
            </a:pPr>
            <a:r>
              <a:rPr lang="en-US" dirty="0"/>
              <a:t>	(</a:t>
            </a:r>
            <a:r>
              <a:rPr lang="en-US" b="1" dirty="0">
                <a:solidFill>
                  <a:srgbClr val="7030A0"/>
                </a:solidFill>
              </a:rPr>
              <a:t>whatever you are, I was…</a:t>
            </a:r>
            <a:r>
              <a:rPr lang="en-US" dirty="0"/>
              <a:t>)” ’</a:t>
            </a:r>
            <a:endParaRPr lang="is-IS" dirty="0"/>
          </a:p>
          <a:p>
            <a:pPr marL="0" indent="0">
              <a:buNone/>
            </a:pPr>
            <a:r>
              <a:rPr lang="is-IS" dirty="0"/>
              <a:t>     </a:t>
            </a:r>
            <a:r>
              <a:rPr lang="is-IS" sz="1400" dirty="0"/>
              <a:t>(SFC_IT_Jiir_2007: 044-045)</a:t>
            </a:r>
          </a:p>
          <a:p>
            <a:pPr marL="0" indent="0">
              <a:buNone/>
            </a:pPr>
            <a:endParaRPr lang="is-IS" dirty="0"/>
          </a:p>
          <a:p>
            <a:pPr marL="0" indent="0">
              <a:buNone/>
            </a:pPr>
            <a:r>
              <a:rPr lang="is-IS" dirty="0"/>
              <a:t>Comments</a:t>
            </a:r>
          </a:p>
          <a:p>
            <a:r>
              <a:rPr lang="is-IS" dirty="0"/>
              <a:t>Pause follows </a:t>
            </a:r>
            <a:r>
              <a:rPr lang="is-IS" b="1" i="1" dirty="0"/>
              <a:t>ɘ̄zɘ̄</a:t>
            </a:r>
            <a:r>
              <a:rPr lang="is-IS" i="1" dirty="0"/>
              <a:t>.</a:t>
            </a:r>
            <a:endParaRPr lang="en-FR" i="1" dirty="0"/>
          </a:p>
          <a:p>
            <a:r>
              <a:rPr lang="is-IS" dirty="0"/>
              <a:t>Pitch adjustment precedes </a:t>
            </a:r>
            <a:r>
              <a:rPr lang="is-IS" dirty="0">
                <a:solidFill>
                  <a:srgbClr val="7030A0"/>
                </a:solidFill>
              </a:rPr>
              <a:t>Report</a:t>
            </a:r>
            <a:r>
              <a:rPr lang="is-IS" dirty="0"/>
              <a:t>.</a:t>
            </a:r>
          </a:p>
          <a:p>
            <a:pPr marL="0" indent="0">
              <a:buNone/>
            </a:pPr>
            <a:endParaRPr lang="is-IS" dirty="0"/>
          </a:p>
        </p:txBody>
      </p:sp>
      <p:pic>
        <p:nvPicPr>
          <p:cNvPr id="3" name="riddle_example_helsinki.wav" descr="riddle_example_helsinki.wav">
            <a:hlinkClick r:id="" action="ppaction://media"/>
            <a:extLst>
              <a:ext uri="{FF2B5EF4-FFF2-40B4-BE49-F238E27FC236}">
                <a16:creationId xmlns:a16="http://schemas.microsoft.com/office/drawing/2014/main" id="{C7030A4F-BCD9-9F4A-BE1A-0EA65AFC13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52110" y="4781062"/>
            <a:ext cx="812800" cy="8128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CE3C15-5329-0F45-BB6F-E8560A4D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19</a:t>
            </a:fld>
            <a:endParaRPr lang="en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30C9B5-C9AE-794D-980B-04191C59E601}"/>
              </a:ext>
            </a:extLst>
          </p:cNvPr>
          <p:cNvSpPr txBox="1"/>
          <p:nvPr/>
        </p:nvSpPr>
        <p:spPr>
          <a:xfrm>
            <a:off x="249378" y="1825625"/>
            <a:ext cx="45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7)</a:t>
            </a:r>
          </a:p>
        </p:txBody>
      </p:sp>
    </p:spTree>
    <p:extLst>
      <p:ext uri="{BB962C8B-B14F-4D97-AF65-F5344CB8AC3E}">
        <p14:creationId xmlns:p14="http://schemas.microsoft.com/office/powerpoint/2010/main" val="3689781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01387-7858-714D-A691-5A73BD101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Main goals of this talk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E997-2098-2145-A96B-B4D0BDE202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FR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</a:t>
            </a:r>
            <a:r>
              <a:rPr lang="en-GB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e</a:t>
            </a:r>
            <a:r>
              <a:rPr lang="en-FR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view the main strategies for speech reporting </a:t>
            </a:r>
            <a:r>
              <a:rPr lang="en-GB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in </a:t>
            </a:r>
            <a:r>
              <a:rPr lang="en-GB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U̱t-Maꞌin</a:t>
            </a:r>
            <a:r>
              <a:rPr lang="en-GB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.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</a:t>
            </a:r>
          </a:p>
          <a:p>
            <a:pPr lvl="1"/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zɘ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‘say’ construction</a:t>
            </a:r>
          </a:p>
          <a:p>
            <a:pPr lvl="1"/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Speech Verb Phrase + 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ɘ̄zɘ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‘saying’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constructions</a:t>
            </a:r>
          </a:p>
          <a:p>
            <a:pPr marL="457200" lvl="1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Observe a range of extended uses of the morpheme 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ɘ̄zɘ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.</a:t>
            </a:r>
          </a:p>
          <a:p>
            <a:pPr marL="0" indent="0">
              <a:buNone/>
            </a:pPr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514350" indent="-514350">
              <a:buFont typeface="+mj-lt"/>
              <a:buAutoNum type="arabicPeriod" startAt="3"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Discuss mono-clausal versus bi-clausal status of </a:t>
            </a:r>
            <a:b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</a:b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ɘ̄zɘ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constructions</a:t>
            </a:r>
            <a:b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</a:b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(as time allows)</a:t>
            </a:r>
          </a:p>
          <a:p>
            <a:pPr lvl="1"/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Constituency</a:t>
            </a:r>
          </a:p>
          <a:p>
            <a:pPr lvl="1"/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Prosodic boundary phenomena</a:t>
            </a:r>
          </a:p>
          <a:p>
            <a:pPr marL="0" indent="0">
              <a:buNone/>
            </a:pPr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lvl="1"/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lvl="1"/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lvl="1"/>
            <a:endParaRPr lang="en-GB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lvl="1"/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714E4-322A-4C4C-9658-23AE4137D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2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24882497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An aside: Change in word order</a:t>
            </a:r>
            <a:endParaRPr lang="en-US" sz="3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FR" dirty="0"/>
              <a:t>  S      V   O</a:t>
            </a:r>
            <a:r>
              <a:rPr lang="en-FR" baseline="-25000" dirty="0"/>
              <a:t>1.       	             		</a:t>
            </a:r>
            <a:r>
              <a:rPr lang="en-FR" dirty="0"/>
              <a:t>O</a:t>
            </a:r>
            <a:r>
              <a:rPr lang="en-FR" baseline="-25000" dirty="0"/>
              <a:t>2</a:t>
            </a:r>
          </a:p>
          <a:p>
            <a:pPr marL="0" indent="0">
              <a:buNone/>
            </a:pPr>
            <a:r>
              <a:rPr lang="en-US" dirty="0"/>
              <a:t> [RS   </a:t>
            </a:r>
            <a:r>
              <a:rPr lang="is-IS" b="1" dirty="0"/>
              <a:t>V</a:t>
            </a:r>
            <a:r>
              <a:rPr lang="en-US" dirty="0"/>
              <a:t>  RL]</a:t>
            </a:r>
            <a:r>
              <a:rPr lang="en-US" baseline="-25000" dirty="0"/>
              <a:t>M</a:t>
            </a:r>
            <a:r>
              <a:rPr lang="en-US" dirty="0"/>
              <a:t>    </a:t>
            </a:r>
            <a:r>
              <a:rPr lang="en-US" b="1" i="1" dirty="0" err="1"/>
              <a:t>ɘ̄zɘ</a:t>
            </a:r>
            <a:r>
              <a:rPr lang="en-US" b="1" i="1" dirty="0"/>
              <a:t>̄  	 	</a:t>
            </a:r>
            <a:r>
              <a:rPr lang="en-US" dirty="0"/>
              <a:t>(#PAUSE/PITCH) </a:t>
            </a:r>
            <a:r>
              <a:rPr lang="en-US" b="1" dirty="0">
                <a:solidFill>
                  <a:srgbClr val="7030A0"/>
                </a:solidFill>
              </a:rPr>
              <a:t>Report</a:t>
            </a:r>
            <a:endParaRPr lang="en-FR" dirty="0"/>
          </a:p>
          <a:p>
            <a:pPr marL="0" indent="0">
              <a:buNone/>
            </a:pPr>
            <a:r>
              <a:rPr lang="en-FR" dirty="0"/>
              <a:t> </a:t>
            </a:r>
            <a:r>
              <a:rPr lang="x-none"/>
              <a:t>‘</a:t>
            </a:r>
            <a:r>
              <a:rPr lang="en-FR" dirty="0"/>
              <a:t>e.g., </a:t>
            </a:r>
            <a:r>
              <a:rPr lang="x-none"/>
              <a:t>they </a:t>
            </a:r>
            <a:r>
              <a:rPr lang="en-FR" dirty="0"/>
              <a:t>ask</a:t>
            </a:r>
            <a:r>
              <a:rPr lang="x-none"/>
              <a:t> him </a:t>
            </a:r>
            <a:r>
              <a:rPr lang="x-none" b="1"/>
              <a:t>saying</a:t>
            </a:r>
            <a:r>
              <a:rPr lang="en-US" cap="small" dirty="0"/>
              <a:t> </a:t>
            </a:r>
            <a:r>
              <a:rPr lang="en-US" b="1" cap="small" dirty="0">
                <a:solidFill>
                  <a:srgbClr val="7030A0"/>
                </a:solidFill>
              </a:rPr>
              <a:t>quote</a:t>
            </a:r>
            <a:r>
              <a:rPr lang="x-none"/>
              <a:t>’</a:t>
            </a:r>
            <a:endParaRPr lang="en-FR" dirty="0"/>
          </a:p>
          <a:p>
            <a:pPr marL="0" indent="0">
              <a:buNone/>
            </a:pPr>
            <a:endParaRPr lang="en-FR" sz="800" dirty="0"/>
          </a:p>
          <a:p>
            <a:pPr marL="0" indent="0">
              <a:buNone/>
            </a:pPr>
            <a:r>
              <a:rPr lang="en-FR" dirty="0"/>
              <a:t>  S     </a:t>
            </a:r>
            <a:r>
              <a:rPr lang="en-FR" cap="small" dirty="0"/>
              <a:t>Aux</a:t>
            </a:r>
            <a:r>
              <a:rPr lang="en-FR" dirty="0"/>
              <a:t>  V   O</a:t>
            </a:r>
            <a:r>
              <a:rPr lang="en-FR" baseline="-25000" dirty="0"/>
              <a:t>1.       	             		</a:t>
            </a:r>
            <a:r>
              <a:rPr lang="en-FR" dirty="0"/>
              <a:t>O</a:t>
            </a:r>
            <a:r>
              <a:rPr lang="en-FR" baseline="-25000" dirty="0"/>
              <a:t>2</a:t>
            </a:r>
          </a:p>
          <a:p>
            <a:pPr marL="0" indent="0">
              <a:buNone/>
            </a:pPr>
            <a:r>
              <a:rPr lang="en-US" dirty="0"/>
              <a:t> [RS  Aux   [</a:t>
            </a:r>
            <a:r>
              <a:rPr lang="is-IS" b="1" dirty="0"/>
              <a:t>V</a:t>
            </a:r>
            <a:r>
              <a:rPr lang="en-US" dirty="0"/>
              <a:t>  RL]</a:t>
            </a:r>
            <a:r>
              <a:rPr lang="en-US" baseline="-25000" dirty="0"/>
              <a:t>VP</a:t>
            </a:r>
            <a:r>
              <a:rPr lang="en-US" dirty="0"/>
              <a:t>]</a:t>
            </a:r>
            <a:r>
              <a:rPr lang="en-US" baseline="-25000" dirty="0"/>
              <a:t>M</a:t>
            </a:r>
            <a:r>
              <a:rPr lang="en-US" dirty="0"/>
              <a:t>    </a:t>
            </a:r>
            <a:r>
              <a:rPr lang="en-US" b="1" i="1" dirty="0" err="1"/>
              <a:t>ɘ̄zɘ</a:t>
            </a:r>
            <a:r>
              <a:rPr lang="en-US" b="1" i="1" dirty="0"/>
              <a:t>̄  	</a:t>
            </a:r>
            <a:r>
              <a:rPr lang="en-US" dirty="0"/>
              <a:t>(#PAUSE/PITCH) </a:t>
            </a:r>
            <a:r>
              <a:rPr lang="en-US" b="1" dirty="0">
                <a:solidFill>
                  <a:srgbClr val="7030A0"/>
                </a:solidFill>
              </a:rPr>
              <a:t>Report</a:t>
            </a:r>
            <a:endParaRPr lang="en-US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FR" dirty="0"/>
              <a:t> </a:t>
            </a:r>
            <a:r>
              <a:rPr lang="x-none"/>
              <a:t>‘</a:t>
            </a:r>
            <a:r>
              <a:rPr lang="en-FR" dirty="0"/>
              <a:t>e.g., </a:t>
            </a:r>
            <a:r>
              <a:rPr lang="x-none"/>
              <a:t>they </a:t>
            </a:r>
            <a:r>
              <a:rPr lang="en-FR" b="1" dirty="0"/>
              <a:t>will</a:t>
            </a:r>
            <a:r>
              <a:rPr lang="en-FR" dirty="0"/>
              <a:t> </a:t>
            </a:r>
            <a:r>
              <a:rPr lang="en-FR" b="1" dirty="0"/>
              <a:t>ask</a:t>
            </a:r>
            <a:r>
              <a:rPr lang="en-FR" dirty="0"/>
              <a:t> him </a:t>
            </a:r>
            <a:r>
              <a:rPr lang="en-FR" b="1" dirty="0"/>
              <a:t>saying</a:t>
            </a:r>
            <a:r>
              <a:rPr lang="en-FR" dirty="0"/>
              <a:t> </a:t>
            </a:r>
            <a:r>
              <a:rPr lang="en-US" b="1" cap="small" dirty="0">
                <a:solidFill>
                  <a:srgbClr val="7030A0"/>
                </a:solidFill>
              </a:rPr>
              <a:t>quote</a:t>
            </a:r>
            <a:r>
              <a:rPr lang="x-none"/>
              <a:t>’</a:t>
            </a:r>
            <a:endParaRPr lang="en-FR" dirty="0"/>
          </a:p>
          <a:p>
            <a:pPr marL="0" indent="0">
              <a:buNone/>
            </a:pPr>
            <a:endParaRPr lang="en-FR" sz="900" dirty="0"/>
          </a:p>
          <a:p>
            <a:pPr marL="0" indent="0">
              <a:buNone/>
            </a:pPr>
            <a:r>
              <a:rPr lang="en-FR" dirty="0">
                <a:solidFill>
                  <a:srgbClr val="FF0000"/>
                </a:solidFill>
              </a:rPr>
              <a:t>  </a:t>
            </a:r>
            <a:r>
              <a:rPr lang="en-FR" dirty="0"/>
              <a:t>S  </a:t>
            </a:r>
            <a:r>
              <a:rPr lang="en-FR" cap="small" dirty="0"/>
              <a:t>Aux</a:t>
            </a:r>
            <a:r>
              <a:rPr lang="en-FR" dirty="0"/>
              <a:t>   </a:t>
            </a:r>
            <a:r>
              <a:rPr lang="en-FR" dirty="0">
                <a:solidFill>
                  <a:srgbClr val="FF0000"/>
                </a:solidFill>
              </a:rPr>
              <a:t>	  O</a:t>
            </a:r>
            <a:r>
              <a:rPr lang="en-FR" baseline="-25000" dirty="0">
                <a:solidFill>
                  <a:srgbClr val="FF0000"/>
                </a:solidFill>
              </a:rPr>
              <a:t>1	    </a:t>
            </a:r>
            <a:r>
              <a:rPr lang="en-FR" dirty="0">
                <a:solidFill>
                  <a:srgbClr val="FF0000"/>
                </a:solidFill>
              </a:rPr>
              <a:t>V</a:t>
            </a:r>
            <a:r>
              <a:rPr lang="en-FR" baseline="-25000" dirty="0">
                <a:solidFill>
                  <a:srgbClr val="FF0000"/>
                </a:solidFill>
              </a:rPr>
              <a:t>      </a:t>
            </a:r>
            <a:r>
              <a:rPr lang="en-FR" dirty="0">
                <a:solidFill>
                  <a:srgbClr val="FF0000"/>
                </a:solidFill>
              </a:rPr>
              <a:t>		</a:t>
            </a:r>
            <a:r>
              <a:rPr lang="en-FR" dirty="0"/>
              <a:t>O</a:t>
            </a:r>
            <a:r>
              <a:rPr lang="en-FR" baseline="-25000" dirty="0"/>
              <a:t>2</a:t>
            </a:r>
            <a:r>
              <a:rPr lang="en-FR" dirty="0"/>
              <a:t>???/ parallel clause</a:t>
            </a:r>
            <a:endParaRPr lang="en-FR" baseline="-25000" dirty="0"/>
          </a:p>
          <a:p>
            <a:pPr marL="0" indent="0">
              <a:buNone/>
            </a:pPr>
            <a:r>
              <a:rPr lang="en-FR" dirty="0"/>
              <a:t> </a:t>
            </a:r>
            <a:r>
              <a:rPr lang="x-none"/>
              <a:t>[RS </a:t>
            </a:r>
            <a:r>
              <a:rPr lang="x-none" b="1" i="1"/>
              <a:t>nɔ́m</a:t>
            </a:r>
            <a:r>
              <a:rPr lang="x-none" i="1"/>
              <a:t> </a:t>
            </a:r>
            <a:r>
              <a:rPr lang="en-FR" i="1" dirty="0"/>
              <a:t>      </a:t>
            </a:r>
            <a:r>
              <a:rPr lang="x-none"/>
              <a:t>RL</a:t>
            </a:r>
            <a:r>
              <a:rPr lang="x-none" i="1"/>
              <a:t> </a:t>
            </a:r>
            <a:r>
              <a:rPr lang="en-FR" i="1" dirty="0"/>
              <a:t>      </a:t>
            </a:r>
            <a:r>
              <a:rPr lang="en-FR" b="1" dirty="0"/>
              <a:t>V</a:t>
            </a:r>
            <a:r>
              <a:rPr lang="x-none"/>
              <a:t>]</a:t>
            </a:r>
            <a:r>
              <a:rPr lang="x-none" baseline="-25000"/>
              <a:t>M</a:t>
            </a:r>
            <a:r>
              <a:rPr lang="en-US" dirty="0"/>
              <a:t> 	 (#PAUSE/PITCH)</a:t>
            </a:r>
            <a:r>
              <a:rPr lang="en-FR" dirty="0"/>
              <a:t>    </a:t>
            </a:r>
            <a:r>
              <a:rPr lang="x-none" b="1" i="1"/>
              <a:t>ɘ̄zɘ̄</a:t>
            </a:r>
            <a:r>
              <a:rPr lang="x-none"/>
              <a:t> </a:t>
            </a:r>
            <a:r>
              <a:rPr lang="en-FR" dirty="0"/>
              <a:t>   </a:t>
            </a:r>
            <a:r>
              <a:rPr lang="x-none" b="1">
                <a:solidFill>
                  <a:srgbClr val="7030A0"/>
                </a:solidFill>
              </a:rPr>
              <a:t>R</a:t>
            </a:r>
            <a:r>
              <a:rPr lang="en-FR" b="1" dirty="0">
                <a:solidFill>
                  <a:srgbClr val="7030A0"/>
                </a:solidFill>
              </a:rPr>
              <a:t>eport</a:t>
            </a:r>
            <a:r>
              <a:rPr lang="x-none"/>
              <a:t>	</a:t>
            </a:r>
            <a:endParaRPr lang="en-FR" dirty="0"/>
          </a:p>
          <a:p>
            <a:pPr marL="0" indent="0">
              <a:buNone/>
            </a:pPr>
            <a:r>
              <a:rPr lang="en-FR" dirty="0"/>
              <a:t> </a:t>
            </a:r>
            <a:r>
              <a:rPr lang="x-none"/>
              <a:t>‘</a:t>
            </a:r>
            <a:r>
              <a:rPr lang="en-FR" dirty="0"/>
              <a:t>e.g., </a:t>
            </a:r>
            <a:r>
              <a:rPr lang="x-none"/>
              <a:t>they </a:t>
            </a:r>
            <a:r>
              <a:rPr lang="en-US" b="1" dirty="0"/>
              <a:t>warn him</a:t>
            </a:r>
            <a:r>
              <a:rPr lang="x-none"/>
              <a:t> </a:t>
            </a:r>
            <a:r>
              <a:rPr lang="x-none" b="1"/>
              <a:t>saying</a:t>
            </a:r>
            <a:r>
              <a:rPr lang="en-US" cap="small" dirty="0"/>
              <a:t> </a:t>
            </a:r>
            <a:r>
              <a:rPr lang="en-US" b="1" cap="small" dirty="0">
                <a:solidFill>
                  <a:srgbClr val="7030A0"/>
                </a:solidFill>
              </a:rPr>
              <a:t>quote</a:t>
            </a:r>
            <a:r>
              <a:rPr lang="x-none"/>
              <a:t>’</a:t>
            </a:r>
            <a:endParaRPr lang="en-F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CE3C15-5329-0F45-BB6F-E8560A4D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20</a:t>
            </a:fld>
            <a:endParaRPr lang="en-FR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488CCE2-A0B8-4142-8FCE-81DBF34967A1}"/>
              </a:ext>
            </a:extLst>
          </p:cNvPr>
          <p:cNvCxnSpPr/>
          <p:nvPr/>
        </p:nvCxnSpPr>
        <p:spPr>
          <a:xfrm>
            <a:off x="964276" y="4781062"/>
            <a:ext cx="999189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AC0DD2-45F2-B443-B227-9FB7498196A5}"/>
              </a:ext>
            </a:extLst>
          </p:cNvPr>
          <p:cNvCxnSpPr/>
          <p:nvPr/>
        </p:nvCxnSpPr>
        <p:spPr>
          <a:xfrm>
            <a:off x="964276" y="3121287"/>
            <a:ext cx="999189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771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 err="1"/>
              <a:t>Güldemann</a:t>
            </a:r>
            <a:r>
              <a:rPr lang="en-GB" sz="4000" dirty="0"/>
              <a:t> (2008) on grammaticalization</a:t>
            </a:r>
            <a:endParaRPr lang="en-US" sz="4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224" y="1825625"/>
            <a:ext cx="107755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b="1" dirty="0">
                <a:solidFill>
                  <a:srgbClr val="7030A0"/>
                </a:solidFill>
              </a:rPr>
              <a:t>quote</a:t>
            </a:r>
            <a:r>
              <a:rPr lang="en-GB" sz="2400" dirty="0"/>
              <a:t> &gt; </a:t>
            </a:r>
            <a:r>
              <a:rPr lang="en-GB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complement</a:t>
            </a:r>
            <a:r>
              <a:rPr lang="en-GB" sz="2400" dirty="0"/>
              <a:t> &gt; 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purpose</a:t>
            </a:r>
            <a:r>
              <a:rPr lang="en-GB" sz="2400" dirty="0"/>
              <a:t> &gt; </a:t>
            </a:r>
            <a:r>
              <a:rPr lang="en-GB" sz="2400" b="1" dirty="0">
                <a:solidFill>
                  <a:schemeClr val="accent2">
                    <a:lumMod val="50000"/>
                  </a:schemeClr>
                </a:solidFill>
              </a:rPr>
              <a:t>reason </a:t>
            </a:r>
            <a:r>
              <a:rPr lang="en-GB" sz="2400" b="1" i="1" dirty="0">
                <a:solidFill>
                  <a:schemeClr val="accent2">
                    <a:lumMod val="50000"/>
                  </a:schemeClr>
                </a:solidFill>
              </a:rPr>
              <a:t>and/or </a:t>
            </a:r>
            <a:r>
              <a:rPr lang="en-GB" sz="2400" b="1" dirty="0">
                <a:solidFill>
                  <a:schemeClr val="accent2">
                    <a:lumMod val="50000"/>
                  </a:schemeClr>
                </a:solidFill>
              </a:rPr>
              <a:t>condition </a:t>
            </a:r>
            <a:r>
              <a:rPr lang="en-GB" sz="2400" dirty="0"/>
              <a:t>&gt; other </a:t>
            </a:r>
          </a:p>
          <a:p>
            <a:pPr marL="0" indent="0">
              <a:buNone/>
            </a:pPr>
            <a:endParaRPr lang="en-GB" sz="2400" dirty="0"/>
          </a:p>
          <a:p>
            <a:pPr marL="0" indent="0" algn="r">
              <a:buNone/>
            </a:pPr>
            <a:r>
              <a:rPr lang="en-GB" sz="2400" dirty="0" err="1"/>
              <a:t>Güldemann</a:t>
            </a:r>
            <a:r>
              <a:rPr lang="en-GB" sz="2400" dirty="0"/>
              <a:t> (2008: 523)</a:t>
            </a:r>
          </a:p>
          <a:p>
            <a:endParaRPr lang="en-US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C00C79-60F7-8445-BBF8-2609AD89D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21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839680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01387-7858-714D-A691-5A73BD101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Extended uses of </a:t>
            </a:r>
            <a:r>
              <a:rPr lang="en-US" i="1" dirty="0" err="1"/>
              <a:t>ɘ̄zɘ</a:t>
            </a:r>
            <a:r>
              <a:rPr lang="en-US" i="1" dirty="0"/>
              <a:t>̄ </a:t>
            </a:r>
            <a:r>
              <a:rPr lang="en-US" b="1" dirty="0"/>
              <a:t>in </a:t>
            </a:r>
            <a:r>
              <a:rPr lang="en-US" b="1" dirty="0" err="1"/>
              <a:t>U̱t-Maꞌin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E997-2098-2145-A96B-B4D0BDE202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r>
              <a:rPr lang="en-US" b="1" dirty="0"/>
              <a:t>Complement (</a:t>
            </a:r>
            <a:r>
              <a:rPr lang="en-US" b="1" dirty="0">
                <a:solidFill>
                  <a:srgbClr val="7030A0"/>
                </a:solidFill>
              </a:rPr>
              <a:t>report</a:t>
            </a:r>
            <a:r>
              <a:rPr lang="en-US" b="1" dirty="0"/>
              <a:t>) &gt; </a:t>
            </a:r>
          </a:p>
          <a:p>
            <a:pPr marL="457200" lvl="1" indent="0">
              <a:buNone/>
            </a:pPr>
            <a:r>
              <a:rPr lang="en-US" dirty="0"/>
              <a:t>(see slide 17)</a:t>
            </a:r>
          </a:p>
          <a:p>
            <a:pPr marL="457200" lvl="1" indent="0">
              <a:buNone/>
            </a:pPr>
            <a:r>
              <a:rPr lang="en-US" b="1" dirty="0"/>
              <a:t>	Complement (</a:t>
            </a:r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content of speaking</a:t>
            </a:r>
            <a:r>
              <a:rPr lang="en-US" b="1" dirty="0"/>
              <a:t>) &gt; </a:t>
            </a:r>
          </a:p>
          <a:p>
            <a:pPr marL="457200" lvl="1" indent="0">
              <a:buNone/>
            </a:pPr>
            <a:r>
              <a:rPr lang="en-US" b="1" dirty="0">
                <a:latin typeface="+mj-lt"/>
              </a:rPr>
              <a:t>	</a:t>
            </a:r>
            <a:r>
              <a:rPr lang="en-US" sz="2000" dirty="0">
                <a:latin typeface="+mj-lt"/>
              </a:rPr>
              <a:t>‘talked about…[clause]’</a:t>
            </a:r>
          </a:p>
          <a:p>
            <a:pPr marL="457200" lvl="1" indent="0">
              <a:buNone/>
            </a:pPr>
            <a:r>
              <a:rPr lang="en-US" b="1" dirty="0"/>
              <a:t>		Complement (</a:t>
            </a:r>
            <a:r>
              <a:rPr 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thinking/sensing</a:t>
            </a:r>
            <a:r>
              <a:rPr lang="en-US" b="1" dirty="0"/>
              <a:t>)</a:t>
            </a:r>
          </a:p>
          <a:p>
            <a:pPr marL="914400" lvl="2" indent="0">
              <a:buNone/>
            </a:pPr>
            <a:r>
              <a:rPr lang="en-US" b="1" dirty="0"/>
              <a:t>	</a:t>
            </a:r>
            <a:r>
              <a:rPr lang="en-US" dirty="0">
                <a:latin typeface="+mj-lt"/>
              </a:rPr>
              <a:t>‘know/think/agree/remember/boast/see/hear that…’</a:t>
            </a:r>
          </a:p>
          <a:p>
            <a:pPr marL="457200" lvl="1" indent="0">
              <a:buNone/>
            </a:pPr>
            <a:r>
              <a:rPr lang="en-US" b="1" dirty="0"/>
              <a:t>			Complement 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intention/result</a:t>
            </a:r>
            <a:r>
              <a:rPr lang="en-US" b="1" dirty="0"/>
              <a:t>) &gt; </a:t>
            </a:r>
          </a:p>
          <a:p>
            <a:pPr marL="914400" lvl="2" indent="0">
              <a:buNone/>
            </a:pPr>
            <a:r>
              <a:rPr lang="en-US" b="1" dirty="0"/>
              <a:t>		</a:t>
            </a:r>
            <a:r>
              <a:rPr lang="en-US" dirty="0">
                <a:latin typeface="+mj-lt"/>
              </a:rPr>
              <a:t>‘in order to…’ / ‘with the result that…’</a:t>
            </a:r>
          </a:p>
          <a:p>
            <a:pPr marL="457200" lvl="1" indent="0">
              <a:buNone/>
            </a:pPr>
            <a:r>
              <a:rPr lang="en-US" b="1" dirty="0"/>
              <a:t>				Subordinator</a:t>
            </a:r>
            <a:r>
              <a:rPr lang="en-US" i="1" dirty="0">
                <a:latin typeface="+mj-lt"/>
              </a:rPr>
              <a:t>!?!</a:t>
            </a:r>
            <a:r>
              <a:rPr lang="en-US" b="1" dirty="0"/>
              <a:t> (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reason</a:t>
            </a:r>
            <a:r>
              <a:rPr lang="en-US" b="1" dirty="0"/>
              <a:t>) &gt; </a:t>
            </a:r>
          </a:p>
          <a:p>
            <a:pPr marL="914400" lvl="2" indent="0">
              <a:buNone/>
            </a:pPr>
            <a:r>
              <a:rPr lang="en-US" b="1" dirty="0"/>
              <a:t>			</a:t>
            </a:r>
            <a:r>
              <a:rPr lang="en-US" dirty="0">
                <a:latin typeface="+mj-lt"/>
              </a:rPr>
              <a:t>‘because…’</a:t>
            </a:r>
          </a:p>
          <a:p>
            <a:pPr marL="457200" lvl="1" indent="0">
              <a:buNone/>
            </a:pPr>
            <a:r>
              <a:rPr lang="en-US" b="1" dirty="0"/>
              <a:t>				Complement (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hypothetical condition</a:t>
            </a:r>
            <a:r>
              <a:rPr lang="en-US" b="1" dirty="0"/>
              <a:t>?)</a:t>
            </a:r>
          </a:p>
          <a:p>
            <a:pPr marL="914400" lvl="2" indent="0">
              <a:buNone/>
            </a:pPr>
            <a:r>
              <a:rPr lang="en-US" b="1" dirty="0"/>
              <a:t>			</a:t>
            </a:r>
            <a:r>
              <a:rPr lang="en-US" dirty="0">
                <a:latin typeface="+mj-lt"/>
              </a:rPr>
              <a:t>‘suppose that…’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sz="2600" b="1" dirty="0">
                <a:solidFill>
                  <a:srgbClr val="7030A0"/>
                </a:solidFill>
              </a:rPr>
              <a:t>quote</a:t>
            </a:r>
            <a:r>
              <a:rPr lang="en-GB" sz="2600" dirty="0"/>
              <a:t> &gt; </a:t>
            </a:r>
            <a:r>
              <a:rPr lang="en-GB" sz="2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complement</a:t>
            </a:r>
            <a:r>
              <a:rPr lang="en-GB" sz="2600" dirty="0"/>
              <a:t> &gt; </a:t>
            </a:r>
            <a:r>
              <a:rPr lang="en-GB" sz="2600" b="1" dirty="0">
                <a:solidFill>
                  <a:schemeClr val="accent2">
                    <a:lumMod val="75000"/>
                  </a:schemeClr>
                </a:solidFill>
              </a:rPr>
              <a:t>purpose</a:t>
            </a:r>
            <a:r>
              <a:rPr lang="en-GB" sz="2600" dirty="0"/>
              <a:t> &gt; </a:t>
            </a:r>
            <a:r>
              <a:rPr lang="en-GB" sz="2600" b="1" dirty="0">
                <a:solidFill>
                  <a:schemeClr val="accent2">
                    <a:lumMod val="50000"/>
                  </a:schemeClr>
                </a:solidFill>
              </a:rPr>
              <a:t>reason </a:t>
            </a:r>
            <a:r>
              <a:rPr lang="en-GB" sz="2600" i="1" dirty="0"/>
              <a:t>and/or </a:t>
            </a:r>
            <a:r>
              <a:rPr lang="en-GB" sz="2600" b="1" dirty="0">
                <a:solidFill>
                  <a:schemeClr val="accent2">
                    <a:lumMod val="50000"/>
                  </a:schemeClr>
                </a:solidFill>
              </a:rPr>
              <a:t>condition </a:t>
            </a:r>
            <a:r>
              <a:rPr lang="en-GB" sz="2600" dirty="0"/>
              <a:t>&gt; other </a:t>
            </a:r>
            <a:r>
              <a:rPr lang="en-GB" sz="1900" dirty="0"/>
              <a:t>(</a:t>
            </a:r>
            <a:r>
              <a:rPr lang="en-GB" sz="1900" dirty="0" err="1"/>
              <a:t>Güldemann</a:t>
            </a:r>
            <a:r>
              <a:rPr lang="en-GB" sz="1900" dirty="0"/>
              <a:t> 2008: 523)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A3139C-0EE3-E142-B8C5-3237C4D45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22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5248842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33997"/>
            <a:ext cx="11353800" cy="1325563"/>
          </a:xfrm>
        </p:spPr>
        <p:txBody>
          <a:bodyPr>
            <a:normAutofit/>
          </a:bodyPr>
          <a:lstStyle/>
          <a:p>
            <a:r>
              <a:rPr lang="en-GB" sz="3200" dirty="0"/>
              <a:t>Complement (</a:t>
            </a:r>
            <a:r>
              <a:rPr lang="en-GB" sz="3200" b="1" dirty="0">
                <a:solidFill>
                  <a:srgbClr val="7030A0"/>
                </a:solidFill>
              </a:rPr>
              <a:t>report</a:t>
            </a:r>
            <a:r>
              <a:rPr lang="en-GB" sz="3200" dirty="0"/>
              <a:t>) &gt; Complement (</a:t>
            </a:r>
            <a:r>
              <a:rPr lang="en-GB" sz="3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content of speaking</a:t>
            </a:r>
            <a:r>
              <a:rPr lang="en-GB" sz="3200" dirty="0"/>
              <a:t>)</a:t>
            </a:r>
            <a:endParaRPr lang="en-US" sz="3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455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s-IS" dirty="0"/>
              <a:t>a. </a:t>
            </a:r>
            <a:r>
              <a:rPr lang="is-IS" b="1" i="1" dirty="0"/>
              <a:t>ɛ̄</a:t>
            </a:r>
            <a:r>
              <a:rPr lang="is-IS" i="1" dirty="0"/>
              <a:t>		</a:t>
            </a:r>
            <a:r>
              <a:rPr lang="is-IS" b="1" i="1" dirty="0"/>
              <a:t>nɔ́m-ɘ́g	ī-nān		  i=  ̀ =s-rém</a:t>
            </a:r>
            <a:endParaRPr lang="en-FR" b="1" i="1" dirty="0"/>
          </a:p>
          <a:p>
            <a:pPr marL="0" indent="0">
              <a:buNone/>
            </a:pPr>
            <a:r>
              <a:rPr lang="is-IS" cap="small" dirty="0"/>
              <a:t>    c2.subj	</a:t>
            </a:r>
            <a:r>
              <a:rPr lang="is-IS" dirty="0"/>
              <a:t>do</a:t>
            </a:r>
            <a:r>
              <a:rPr lang="is-IS" cap="small" dirty="0"/>
              <a:t>-pst 	cDim-</a:t>
            </a:r>
            <a:r>
              <a:rPr lang="is-IS" dirty="0"/>
              <a:t>argument. </a:t>
            </a:r>
            <a:r>
              <a:rPr lang="is-IS" cap="small" dirty="0"/>
              <a:t>agDim=assoc=c4-</a:t>
            </a:r>
            <a:r>
              <a:rPr lang="is-IS" dirty="0"/>
              <a:t>talking</a:t>
            </a:r>
            <a:endParaRPr lang="en-FR" dirty="0"/>
          </a:p>
          <a:p>
            <a:pPr marL="0" indent="0">
              <a:buNone/>
            </a:pPr>
            <a:r>
              <a:rPr lang="is-IS" dirty="0"/>
              <a:t>b. </a:t>
            </a:r>
            <a:r>
              <a:rPr lang="en-US" b="1" dirty="0"/>
              <a:t>#</a:t>
            </a:r>
            <a:r>
              <a:rPr lang="en-US" b="1" baseline="-25000" dirty="0"/>
              <a:t>PAUSE</a:t>
            </a:r>
            <a:r>
              <a:rPr lang="en-US" b="1" dirty="0"/>
              <a:t> 	</a:t>
            </a:r>
            <a:r>
              <a:rPr lang="is-IS" b="1" i="1" dirty="0"/>
              <a:t>ɘ̄zɘ</a:t>
            </a:r>
            <a:r>
              <a:rPr lang="is-IS" i="1" dirty="0"/>
              <a:t>̄		</a:t>
            </a:r>
            <a:r>
              <a:rPr lang="is-IS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wábā		m-hā-ɘ̄n	ɘ́= dà-ù	únɔ̀</a:t>
            </a:r>
            <a:endParaRPr lang="en-FR" b="1" i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is-IS" dirty="0"/>
              <a:t>  		saying	first.one	</a:t>
            </a:r>
            <a:r>
              <a:rPr lang="is-IS" cap="small" dirty="0"/>
              <a:t>c6b</a:t>
            </a:r>
            <a:r>
              <a:rPr lang="is-IS" dirty="0"/>
              <a:t>-go-</a:t>
            </a:r>
            <a:r>
              <a:rPr lang="is-IS" cap="small" dirty="0"/>
              <a:t>dist	loc=</a:t>
            </a:r>
            <a:r>
              <a:rPr lang="is-IS" dirty="0"/>
              <a:t>time</a:t>
            </a:r>
            <a:r>
              <a:rPr lang="is-IS" cap="small" dirty="0"/>
              <a:t>-c3	dem.c3</a:t>
            </a:r>
            <a:endParaRPr lang="en-FR" dirty="0"/>
          </a:p>
          <a:p>
            <a:pPr marL="0" indent="0">
              <a:buNone/>
            </a:pPr>
            <a:r>
              <a:rPr lang="is-IS" dirty="0"/>
              <a:t> </a:t>
            </a:r>
            <a:r>
              <a:rPr lang="is-IS" sz="2600" dirty="0"/>
              <a:t>‘They did a debate saying </a:t>
            </a:r>
            <a:r>
              <a:rPr lang="is-IS" sz="2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who was the first to come at that time</a:t>
            </a:r>
            <a:r>
              <a:rPr lang="is-IS" sz="2600" dirty="0"/>
              <a:t>.’ </a:t>
            </a:r>
            <a:r>
              <a:rPr lang="is-IS" dirty="0"/>
              <a:t> </a:t>
            </a:r>
            <a:r>
              <a:rPr lang="is-IS" sz="1400" dirty="0"/>
              <a:t>(SFC_IT_Jiir_2007: 001-004)</a:t>
            </a:r>
          </a:p>
          <a:p>
            <a:pPr marL="0" indent="0">
              <a:buNone/>
            </a:pPr>
            <a:endParaRPr lang="is-IS" dirty="0"/>
          </a:p>
          <a:p>
            <a:pPr marL="0" indent="0">
              <a:buNone/>
            </a:pPr>
            <a:r>
              <a:rPr lang="is-IS" dirty="0"/>
              <a:t>Comments</a:t>
            </a:r>
          </a:p>
          <a:p>
            <a:r>
              <a:rPr lang="is-IS" dirty="0"/>
              <a:t>Event preceding </a:t>
            </a:r>
            <a:r>
              <a:rPr lang="is-IS" b="1" i="1" dirty="0"/>
              <a:t>ɘ̄zɘ</a:t>
            </a:r>
            <a:r>
              <a:rPr lang="is-IS" dirty="0"/>
              <a:t>̄ is still speech related. </a:t>
            </a:r>
          </a:p>
          <a:p>
            <a:r>
              <a:rPr lang="is-IS" dirty="0"/>
              <a:t>Slight pause precedes </a:t>
            </a:r>
            <a:r>
              <a:rPr lang="is-IS" b="1" i="1" dirty="0"/>
              <a:t>ɘ̄zɘ̄</a:t>
            </a:r>
            <a:r>
              <a:rPr lang="is-IS" dirty="0"/>
              <a:t>;</a:t>
            </a:r>
            <a:r>
              <a:rPr lang="is-IS" i="1" dirty="0"/>
              <a:t> </a:t>
            </a:r>
            <a:r>
              <a:rPr lang="is-IS" dirty="0"/>
              <a:t>no pause after </a:t>
            </a:r>
            <a:r>
              <a:rPr lang="is-IS" b="1" i="1" dirty="0"/>
              <a:t>ɘ̄zɘ</a:t>
            </a:r>
            <a:r>
              <a:rPr lang="is-IS" i="1" dirty="0"/>
              <a:t>̄</a:t>
            </a:r>
            <a:r>
              <a:rPr lang="is-IS" dirty="0"/>
              <a:t>; no pitch adjustment. </a:t>
            </a:r>
            <a:endParaRPr lang="en-FR" dirty="0"/>
          </a:p>
        </p:txBody>
      </p:sp>
      <p:pic>
        <p:nvPicPr>
          <p:cNvPr id="3" name="do_debate_example_helsinki.wav" descr="do_debate_example_helsinki.wav">
            <a:hlinkClick r:id="" action="ppaction://media"/>
            <a:extLst>
              <a:ext uri="{FF2B5EF4-FFF2-40B4-BE49-F238E27FC236}">
                <a16:creationId xmlns:a16="http://schemas.microsoft.com/office/drawing/2014/main" id="{774C4438-4C68-0143-B17B-492AA119E8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79914" y="4485640"/>
            <a:ext cx="812800" cy="8128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53E6A3-A161-D14C-BEF8-92310F88E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23</a:t>
            </a:fld>
            <a:endParaRPr lang="en-F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6183E1-58B8-4D4D-B067-100CEF16078B}"/>
              </a:ext>
            </a:extLst>
          </p:cNvPr>
          <p:cNvSpPr txBox="1"/>
          <p:nvPr/>
        </p:nvSpPr>
        <p:spPr>
          <a:xfrm>
            <a:off x="206371" y="1852518"/>
            <a:ext cx="45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8)</a:t>
            </a:r>
          </a:p>
        </p:txBody>
      </p:sp>
    </p:spTree>
    <p:extLst>
      <p:ext uri="{BB962C8B-B14F-4D97-AF65-F5344CB8AC3E}">
        <p14:creationId xmlns:p14="http://schemas.microsoft.com/office/powerpoint/2010/main" val="17567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/>
              <a:t>Complement (</a:t>
            </a:r>
            <a:r>
              <a:rPr lang="en-GB" sz="4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thinking/sensing</a:t>
            </a:r>
            <a:r>
              <a:rPr lang="en-GB" sz="4000" dirty="0"/>
              <a:t>)</a:t>
            </a:r>
            <a:endParaRPr lang="en-US" sz="4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is-IS" i="1" dirty="0"/>
              <a:t>nɛ̄t	 t-ɘ̀ 	   há-ːn-ɛ́ 	   r-tàkɘ̀n] 		</a:t>
            </a:r>
            <a:r>
              <a:rPr lang="is-IS" b="1" i="1" dirty="0"/>
              <a:t>tʃɘ́ŋ 	    ɘ̄zɘ̄</a:t>
            </a:r>
            <a:r>
              <a:rPr lang="is-IS" i="1" dirty="0"/>
              <a:t>…</a:t>
            </a:r>
            <a:r>
              <a:rPr lang="is-IS" dirty="0"/>
              <a:t>[</a:t>
            </a:r>
            <a:r>
              <a:rPr lang="is-I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thought</a:t>
            </a:r>
            <a:r>
              <a:rPr lang="is-IS" dirty="0"/>
              <a:t>]</a:t>
            </a:r>
            <a:endParaRPr lang="en-FR" dirty="0"/>
          </a:p>
          <a:p>
            <a:pPr marL="0" indent="0">
              <a:buNone/>
            </a:pPr>
            <a:r>
              <a:rPr lang="is-IS" sz="2400" dirty="0"/>
              <a:t>person </a:t>
            </a:r>
            <a:r>
              <a:rPr lang="is-IS" sz="2400" cap="small" dirty="0"/>
              <a:t>c6-rel </a:t>
            </a:r>
            <a:r>
              <a:rPr lang="is-IS" sz="2400" dirty="0"/>
              <a:t>go</a:t>
            </a:r>
            <a:r>
              <a:rPr lang="is-IS" sz="2400" cap="small" dirty="0"/>
              <a:t>-dist-foc c5-</a:t>
            </a:r>
            <a:r>
              <a:rPr lang="is-IS" sz="2400" dirty="0"/>
              <a:t>beginning	think.</a:t>
            </a:r>
            <a:r>
              <a:rPr lang="is-IS" sz="2400" cap="small" dirty="0"/>
              <a:t>pst</a:t>
            </a:r>
            <a:r>
              <a:rPr lang="is-IS" sz="2400" dirty="0"/>
              <a:t> saying</a:t>
            </a:r>
            <a:endParaRPr lang="en-FR" sz="2400" dirty="0"/>
          </a:p>
          <a:p>
            <a:pPr marL="0" indent="0">
              <a:buNone/>
            </a:pPr>
            <a:r>
              <a:rPr lang="is-IS" dirty="0"/>
              <a:t>‘People who came first thought that...[</a:t>
            </a:r>
            <a:r>
              <a:rPr lang="is-I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thought</a:t>
            </a:r>
            <a:r>
              <a:rPr lang="is-IS" dirty="0"/>
              <a:t>]’ </a:t>
            </a:r>
          </a:p>
          <a:p>
            <a:pPr marL="0" indent="0">
              <a:buNone/>
            </a:pPr>
            <a:r>
              <a:rPr lang="en-US" sz="1400" dirty="0"/>
              <a:t>(MT_draft_2019: 20.10)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is-IS" i="1" dirty="0"/>
              <a:t>ɘ̄m 		</a:t>
            </a:r>
            <a:r>
              <a:rPr lang="is-IS" b="1" i="1" dirty="0"/>
              <a:t>nák 		ɘ̄zɘ̄</a:t>
            </a:r>
            <a:r>
              <a:rPr lang="is-IS" i="1" dirty="0"/>
              <a:t> 	</a:t>
            </a:r>
            <a:r>
              <a:rPr lang="is-IS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nú-ú=rí 			ɔ́</a:t>
            </a:r>
            <a:endParaRPr lang="en-FR" i="1" dirty="0"/>
          </a:p>
          <a:p>
            <a:pPr marL="0" indent="0">
              <a:buNone/>
            </a:pPr>
            <a:r>
              <a:rPr lang="is-IS" cap="small" dirty="0"/>
              <a:t>1sg.subj	</a:t>
            </a:r>
            <a:r>
              <a:rPr lang="is-IS" dirty="0"/>
              <a:t>know.</a:t>
            </a:r>
            <a:r>
              <a:rPr lang="is-IS" cap="small" dirty="0"/>
              <a:t>pst	</a:t>
            </a:r>
            <a:r>
              <a:rPr lang="is-IS" dirty="0"/>
              <a:t>that	mouth-</a:t>
            </a:r>
            <a:r>
              <a:rPr lang="is-IS" cap="small" dirty="0"/>
              <a:t>c3</a:t>
            </a:r>
            <a:r>
              <a:rPr lang="is-IS" dirty="0"/>
              <a:t>=1</a:t>
            </a:r>
            <a:r>
              <a:rPr lang="is-IS" cap="small" dirty="0"/>
              <a:t>sg.poss</a:t>
            </a:r>
            <a:r>
              <a:rPr lang="is-IS" dirty="0"/>
              <a:t>	</a:t>
            </a:r>
            <a:r>
              <a:rPr lang="is-IS" cap="small" dirty="0"/>
              <a:t>def.ag3</a:t>
            </a:r>
            <a:endParaRPr lang="en-FR" dirty="0"/>
          </a:p>
          <a:p>
            <a:pPr marL="0" indent="0">
              <a:buNone/>
            </a:pPr>
            <a:r>
              <a:rPr lang="is-IS" dirty="0"/>
              <a:t>‘I know </a:t>
            </a:r>
            <a:r>
              <a:rPr lang="is-I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it is my fault</a:t>
            </a:r>
            <a:r>
              <a:rPr lang="is-IS" dirty="0"/>
              <a:t>’  </a:t>
            </a:r>
            <a:r>
              <a:rPr lang="is-IS" sz="1400" dirty="0"/>
              <a:t>(SR_SJ_Ror_2013: 011)</a:t>
            </a:r>
            <a:endParaRPr lang="en-FR" sz="1400" dirty="0"/>
          </a:p>
          <a:p>
            <a:pPr marL="0" indent="0">
              <a:buNone/>
            </a:pPr>
            <a:endParaRPr lang="en-F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CD27C5-FE99-2645-9BEE-4E83F4B45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24</a:t>
            </a:fld>
            <a:endParaRPr lang="en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0DF0F7-37D1-C746-B13F-7B991394BD27}"/>
              </a:ext>
            </a:extLst>
          </p:cNvPr>
          <p:cNvSpPr txBox="1"/>
          <p:nvPr/>
        </p:nvSpPr>
        <p:spPr>
          <a:xfrm>
            <a:off x="249378" y="2269378"/>
            <a:ext cx="452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9)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5387C5-F7B9-C34D-9C61-59B5DA0410D1}"/>
              </a:ext>
            </a:extLst>
          </p:cNvPr>
          <p:cNvSpPr/>
          <p:nvPr/>
        </p:nvSpPr>
        <p:spPr>
          <a:xfrm>
            <a:off x="249378" y="4219291"/>
            <a:ext cx="53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10)</a:t>
            </a:r>
          </a:p>
        </p:txBody>
      </p:sp>
    </p:spTree>
    <p:extLst>
      <p:ext uri="{BB962C8B-B14F-4D97-AF65-F5344CB8AC3E}">
        <p14:creationId xmlns:p14="http://schemas.microsoft.com/office/powerpoint/2010/main" val="12942826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3ADBE-7669-0D47-9C2A-B26A84E52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Complement 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intention/result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C7D2F-03F3-BA45-A515-90DE6B43E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dirty="0"/>
              <a:t>Look </a:t>
            </a:r>
            <a:r>
              <a:rPr lang="en-US" b="1" dirty="0"/>
              <a:t>in order to</a:t>
            </a:r>
            <a:r>
              <a:rPr lang="en-US" dirty="0"/>
              <a:t>…</a:t>
            </a:r>
          </a:p>
          <a:p>
            <a:pPr marL="457200" lvl="1" indent="0">
              <a:buNone/>
            </a:pPr>
            <a:r>
              <a:rPr lang="en-US" dirty="0"/>
              <a:t>Finish </a:t>
            </a:r>
            <a:r>
              <a:rPr lang="en-US" b="1" dirty="0"/>
              <a:t>with the result that</a:t>
            </a:r>
            <a:r>
              <a:rPr lang="en-US" dirty="0"/>
              <a:t>…</a:t>
            </a:r>
          </a:p>
          <a:p>
            <a:pPr marL="457200" lvl="1" indent="0">
              <a:buNone/>
            </a:pPr>
            <a:r>
              <a:rPr lang="en-US" dirty="0"/>
              <a:t>Sacrifice </a:t>
            </a:r>
            <a:r>
              <a:rPr lang="en-US" b="1" dirty="0"/>
              <a:t>so that</a:t>
            </a:r>
            <a:r>
              <a:rPr lang="en-US" dirty="0"/>
              <a:t>…</a:t>
            </a:r>
          </a:p>
          <a:p>
            <a:pPr marL="457200" lvl="1" indent="0">
              <a:buNone/>
            </a:pPr>
            <a:r>
              <a:rPr lang="en-US" dirty="0"/>
              <a:t>Leave him </a:t>
            </a:r>
            <a:r>
              <a:rPr lang="en-US" b="1" dirty="0"/>
              <a:t>so that… </a:t>
            </a:r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dirty="0"/>
              <a:t>Note: Needs more careful investigation.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0518F8-B536-0A4B-BF96-8A7497AF5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25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2681351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3ADBE-7669-0D47-9C2A-B26A84E52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Subordinator</a:t>
            </a:r>
            <a:r>
              <a:rPr lang="en-US" i="1" dirty="0"/>
              <a:t>!?!</a:t>
            </a:r>
            <a:r>
              <a:rPr lang="en-US" b="1" dirty="0"/>
              <a:t> (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reason</a:t>
            </a:r>
            <a:r>
              <a:rPr lang="en-US" b="1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C7D2F-03F3-BA45-A515-90DE6B43E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 numCol="2">
            <a:noAutofit/>
          </a:bodyPr>
          <a:lstStyle/>
          <a:p>
            <a:pPr marL="0" indent="0">
              <a:buNone/>
            </a:pPr>
            <a:r>
              <a:rPr lang="en-GB" b="1" i="1" dirty="0" err="1"/>
              <a:t>rēm</a:t>
            </a:r>
            <a:r>
              <a:rPr lang="en-GB" b="1" dirty="0"/>
              <a:t> </a:t>
            </a:r>
            <a:r>
              <a:rPr lang="en-GB" dirty="0"/>
              <a:t>+ </a:t>
            </a:r>
            <a:r>
              <a:rPr lang="is-IS" i="1" dirty="0"/>
              <a:t>ɘ̄zɘ̄ → </a:t>
            </a:r>
            <a:r>
              <a:rPr lang="en-US" i="1" dirty="0" err="1"/>
              <a:t>rēmɘ̄zɘ</a:t>
            </a:r>
            <a:r>
              <a:rPr lang="en-US" i="1" dirty="0"/>
              <a:t>̄</a:t>
            </a:r>
          </a:p>
          <a:p>
            <a:pPr marL="0" indent="0">
              <a:buNone/>
            </a:pPr>
            <a:endParaRPr lang="is-IS" i="1" dirty="0"/>
          </a:p>
          <a:p>
            <a:pPr marL="0" indent="0">
              <a:buNone/>
            </a:pPr>
            <a:r>
              <a:rPr lang="en-GB" dirty="0"/>
              <a:t>a.</a:t>
            </a:r>
            <a:r>
              <a:rPr lang="en-GB" i="1" dirty="0"/>
              <a:t> </a:t>
            </a:r>
            <a:r>
              <a:rPr lang="en-GB" i="1" dirty="0" err="1"/>
              <a:t>ɘ̄r-</a:t>
            </a:r>
            <a:r>
              <a:rPr lang="en-GB" b="1" i="1" dirty="0" err="1"/>
              <a:t>rém</a:t>
            </a:r>
            <a:r>
              <a:rPr lang="en-GB" dirty="0"/>
              <a:t> [</a:t>
            </a:r>
            <a:r>
              <a:rPr lang="en-GB" dirty="0" err="1"/>
              <a:t>ɘ̄lːém</a:t>
            </a:r>
            <a:r>
              <a:rPr lang="en-GB" dirty="0"/>
              <a:t>]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GB" cap="small" dirty="0"/>
              <a:t>c</a:t>
            </a:r>
            <a:r>
              <a:rPr lang="en-US" dirty="0"/>
              <a:t>5-tongue</a:t>
            </a:r>
          </a:p>
          <a:p>
            <a:pPr marL="0" indent="0">
              <a:buNone/>
            </a:pPr>
            <a:r>
              <a:rPr lang="en-US" dirty="0"/>
              <a:t>b.</a:t>
            </a:r>
            <a:r>
              <a:rPr lang="en-US" i="1" dirty="0"/>
              <a:t> </a:t>
            </a:r>
            <a:r>
              <a:rPr lang="en-US" i="1" dirty="0" err="1"/>
              <a:t>ɘ̄t-</a:t>
            </a:r>
            <a:r>
              <a:rPr lang="en-US" b="1" i="1" dirty="0" err="1"/>
              <a:t>rém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GB" cap="small" dirty="0"/>
              <a:t>c</a:t>
            </a:r>
            <a:r>
              <a:rPr lang="en-US" dirty="0"/>
              <a:t>6-tongue</a:t>
            </a:r>
          </a:p>
          <a:p>
            <a:pPr marL="0" indent="0">
              <a:buNone/>
            </a:pPr>
            <a:r>
              <a:rPr lang="en-US" dirty="0"/>
              <a:t>c.</a:t>
            </a:r>
            <a:r>
              <a:rPr lang="en-US" i="1" dirty="0"/>
              <a:t> </a:t>
            </a:r>
            <a:r>
              <a:rPr lang="en-US" i="1" dirty="0" err="1"/>
              <a:t>ɘ̄s-</a:t>
            </a:r>
            <a:r>
              <a:rPr lang="en-US" b="1" i="1" dirty="0" err="1"/>
              <a:t>rém</a:t>
            </a:r>
            <a:r>
              <a:rPr lang="en-US" i="1" dirty="0"/>
              <a:t> </a:t>
            </a:r>
          </a:p>
          <a:p>
            <a:pPr marL="0" indent="0">
              <a:buNone/>
            </a:pPr>
            <a:r>
              <a:rPr lang="en-US" i="1" dirty="0"/>
              <a:t>    </a:t>
            </a:r>
            <a:r>
              <a:rPr lang="en-GB" cap="small" dirty="0"/>
              <a:t>c</a:t>
            </a:r>
            <a:r>
              <a:rPr lang="en-US" dirty="0"/>
              <a:t>4-talking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i="1" dirty="0" err="1"/>
              <a:t>gòŋgu</a:t>
            </a:r>
            <a:r>
              <a:rPr lang="en-GB" i="1" dirty="0"/>
              <a:t>̄=d-</a:t>
            </a:r>
            <a:r>
              <a:rPr lang="en-GB" i="1" dirty="0" err="1"/>
              <a:t>ɘ</a:t>
            </a:r>
            <a:r>
              <a:rPr lang="en-GB" i="1" dirty="0"/>
              <a:t>̀=s </a:t>
            </a:r>
            <a:r>
              <a:rPr lang="en-GB" b="1" i="1" dirty="0" err="1"/>
              <a:t>rém</a:t>
            </a:r>
            <a:r>
              <a:rPr lang="en-GB" i="1" dirty="0"/>
              <a:t>  </a:t>
            </a:r>
          </a:p>
          <a:p>
            <a:pPr marL="0" indent="0">
              <a:buNone/>
            </a:pPr>
            <a:r>
              <a:rPr lang="en-GB" dirty="0"/>
              <a:t>drum=</a:t>
            </a:r>
            <a:r>
              <a:rPr lang="en-GB" cap="small" dirty="0"/>
              <a:t>ag5-assoc=c4-</a:t>
            </a:r>
            <a:r>
              <a:rPr lang="en-GB" dirty="0"/>
              <a:t>talking</a:t>
            </a:r>
          </a:p>
          <a:p>
            <a:pPr marL="0" indent="0">
              <a:buNone/>
            </a:pPr>
            <a:r>
              <a:rPr lang="en-GB" dirty="0"/>
              <a:t>‘talking drum’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0518F8-B536-0A4B-BF96-8A7497AF5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26</a:t>
            </a:fld>
            <a:endParaRPr lang="en-FR"/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1F21936F-EFBD-F142-9103-B43F58815E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6015245"/>
              </p:ext>
            </p:extLst>
          </p:nvPr>
        </p:nvGraphicFramePr>
        <p:xfrm>
          <a:off x="4865716" y="4783023"/>
          <a:ext cx="539439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8216">
                  <a:extLst>
                    <a:ext uri="{9D8B030D-6E8A-4147-A177-3AD203B41FA5}">
                      <a16:colId xmlns:a16="http://schemas.microsoft.com/office/drawing/2014/main" val="3611122470"/>
                    </a:ext>
                  </a:extLst>
                </a:gridCol>
                <a:gridCol w="1616771">
                  <a:extLst>
                    <a:ext uri="{9D8B030D-6E8A-4147-A177-3AD203B41FA5}">
                      <a16:colId xmlns:a16="http://schemas.microsoft.com/office/drawing/2014/main" val="3213714303"/>
                    </a:ext>
                  </a:extLst>
                </a:gridCol>
                <a:gridCol w="2059403">
                  <a:extLst>
                    <a:ext uri="{9D8B030D-6E8A-4147-A177-3AD203B41FA5}">
                      <a16:colId xmlns:a16="http://schemas.microsoft.com/office/drawing/2014/main" val="11421726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# in 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# with REPORT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0053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ɘ̄zɘ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̄    </a:t>
                      </a:r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‘saying’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875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6919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err="1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rēmɘ̄zɘ</a:t>
                      </a:r>
                      <a:r>
                        <a:rPr lang="en-US" i="1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193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haris SIL" panose="02000500060000020004" pitchFamily="2" charset="77"/>
                          <a:ea typeface="Charis SIL" panose="02000500060000020004" pitchFamily="2" charset="77"/>
                          <a:cs typeface="Charis SIL" panose="02000500060000020004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7515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40791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 err="1"/>
              <a:t>rēm</a:t>
            </a:r>
            <a:r>
              <a:rPr lang="en-GB" sz="4000" dirty="0"/>
              <a:t> ‘words/talking’ + </a:t>
            </a:r>
            <a:r>
              <a:rPr lang="is-IS" sz="4000" i="1" dirty="0"/>
              <a:t>ɘ̄zɘ̄ 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94A4A-321C-6241-ACCE-1117ABC57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27</a:t>
            </a:fld>
            <a:endParaRPr lang="en-FR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AAFD83-8791-0F41-8B35-2EE28E712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s-IS" i="1" dirty="0"/>
              <a:t>rém=</a:t>
            </a:r>
            <a:r>
              <a:rPr lang="is-IS" b="1" i="1" dirty="0"/>
              <a:t>ɘ̄zɘ</a:t>
            </a:r>
            <a:r>
              <a:rPr lang="is-IS" i="1" dirty="0"/>
              <a:t>̄=</a:t>
            </a:r>
            <a:r>
              <a:rPr lang="is-IS" i="1" dirty="0">
                <a:solidFill>
                  <a:schemeClr val="accent2">
                    <a:lumMod val="75000"/>
                  </a:schemeClr>
                </a:solidFill>
              </a:rPr>
              <a:t>m 	      hɘ́-ːt=ɘ́t      bàks		ɘ́=bɔ̄=nɛ̀</a:t>
            </a:r>
            <a:endParaRPr lang="en-FR" i="1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is-IS" dirty="0"/>
              <a:t>word=say=1</a:t>
            </a:r>
            <a:r>
              <a:rPr lang="is-IS" cap="small" dirty="0"/>
              <a:t>sg</a:t>
            </a:r>
            <a:r>
              <a:rPr lang="is-IS" dirty="0"/>
              <a:t>  go-</a:t>
            </a:r>
            <a:r>
              <a:rPr lang="is-IS" cap="small" dirty="0"/>
              <a:t>pft</a:t>
            </a:r>
            <a:r>
              <a:rPr lang="is-IS" dirty="0"/>
              <a:t>=</a:t>
            </a:r>
            <a:r>
              <a:rPr lang="is-IS" cap="small" dirty="0"/>
              <a:t>c</a:t>
            </a:r>
            <a:r>
              <a:rPr lang="is-IS" dirty="0"/>
              <a:t>6  remembering	</a:t>
            </a:r>
            <a:r>
              <a:rPr lang="is-IS" cap="small" dirty="0"/>
              <a:t>loc</a:t>
            </a:r>
            <a:r>
              <a:rPr lang="is-IS" dirty="0"/>
              <a:t>=2</a:t>
            </a:r>
            <a:r>
              <a:rPr lang="is-IS" cap="small" dirty="0"/>
              <a:t>sg</a:t>
            </a:r>
            <a:r>
              <a:rPr lang="is-IS" dirty="0"/>
              <a:t>=with</a:t>
            </a:r>
            <a:endParaRPr lang="en-FR" dirty="0"/>
          </a:p>
          <a:p>
            <a:pPr marL="0" indent="0">
              <a:buNone/>
            </a:pPr>
            <a:r>
              <a:rPr lang="is-IS" dirty="0"/>
              <a:t>‘ “...because I always remember you.” ’ </a:t>
            </a:r>
            <a:r>
              <a:rPr lang="fr-FR" sz="1400" dirty="0"/>
              <a:t>(MA_IY_Ror_2013: </a:t>
            </a:r>
            <a:r>
              <a:rPr lang="is-IS" sz="1400" dirty="0"/>
              <a:t>011)</a:t>
            </a:r>
          </a:p>
          <a:p>
            <a:pPr marL="0" indent="0">
              <a:buNone/>
            </a:pPr>
            <a:endParaRPr lang="is-IS" dirty="0"/>
          </a:p>
          <a:p>
            <a:pPr marL="0" indent="0">
              <a:buNone/>
            </a:pPr>
            <a:r>
              <a:rPr lang="is-IS" dirty="0"/>
              <a:t>Comments</a:t>
            </a:r>
          </a:p>
          <a:p>
            <a:r>
              <a:rPr lang="is-IS" dirty="0"/>
              <a:t>Seems to be a clear subordinator. </a:t>
            </a:r>
          </a:p>
          <a:p>
            <a:r>
              <a:rPr lang="is-IS" dirty="0"/>
              <a:t>No pause before or after </a:t>
            </a:r>
            <a:r>
              <a:rPr lang="is-IS" i="1" dirty="0"/>
              <a:t>ɘ̄zɘ̄</a:t>
            </a:r>
            <a:r>
              <a:rPr lang="is-IS" dirty="0"/>
              <a:t>; no pitch adjustment on complement. </a:t>
            </a:r>
            <a:endParaRPr lang="en-FR" dirty="0"/>
          </a:p>
          <a:p>
            <a:pPr marL="0" indent="0">
              <a:buNone/>
            </a:pPr>
            <a:endParaRPr lang="en-FR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because_helsinki" descr="because_helsinki">
            <a:hlinkClick r:id="" action="ppaction://media"/>
            <a:extLst>
              <a:ext uri="{FF2B5EF4-FFF2-40B4-BE49-F238E27FC236}">
                <a16:creationId xmlns:a16="http://schemas.microsoft.com/office/drawing/2014/main" id="{AEFD8F29-D82E-5042-9B6C-F008C135C3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38344" y="1463675"/>
            <a:ext cx="812800" cy="812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5553B68-2735-FC44-A035-8FF02BA0626B}"/>
              </a:ext>
            </a:extLst>
          </p:cNvPr>
          <p:cNvSpPr/>
          <p:nvPr/>
        </p:nvSpPr>
        <p:spPr>
          <a:xfrm>
            <a:off x="135544" y="1907143"/>
            <a:ext cx="530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11)</a:t>
            </a:r>
          </a:p>
        </p:txBody>
      </p:sp>
    </p:spTree>
    <p:extLst>
      <p:ext uri="{BB962C8B-B14F-4D97-AF65-F5344CB8AC3E}">
        <p14:creationId xmlns:p14="http://schemas.microsoft.com/office/powerpoint/2010/main" val="4004476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3ADBE-7669-0D47-9C2A-B26A84E52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Complement (</a:t>
            </a:r>
            <a:r>
              <a:rPr lang="en-US" sz="4000" b="1" dirty="0">
                <a:solidFill>
                  <a:schemeClr val="accent2">
                    <a:lumMod val="50000"/>
                  </a:schemeClr>
                </a:solidFill>
              </a:rPr>
              <a:t>hypothetical condition?</a:t>
            </a:r>
            <a:r>
              <a:rPr lang="en-US" sz="4000" b="1" dirty="0"/>
              <a:t>)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C7D2F-03F3-BA45-A515-90DE6B43E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85966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dirty="0"/>
              <a:t>‘Suppose </a:t>
            </a:r>
            <a:r>
              <a:rPr lang="en-US" b="1" dirty="0"/>
              <a:t>that</a:t>
            </a:r>
            <a:r>
              <a:rPr lang="en-US" dirty="0"/>
              <a:t>…[</a:t>
            </a:r>
            <a:r>
              <a:rPr lang="en-US" b="1" cap="small" dirty="0">
                <a:solidFill>
                  <a:schemeClr val="accent2">
                    <a:lumMod val="50000"/>
                  </a:schemeClr>
                </a:solidFill>
              </a:rPr>
              <a:t>situation</a:t>
            </a:r>
            <a:r>
              <a:rPr lang="en-US" dirty="0"/>
              <a:t>] / (It is) better </a:t>
            </a:r>
            <a:r>
              <a:rPr lang="en-US" b="1" dirty="0"/>
              <a:t>that</a:t>
            </a:r>
            <a:r>
              <a:rPr lang="en-US" dirty="0"/>
              <a:t>…[</a:t>
            </a:r>
            <a:r>
              <a:rPr lang="en-US" b="1" cap="small" dirty="0">
                <a:solidFill>
                  <a:schemeClr val="accent2">
                    <a:lumMod val="50000"/>
                  </a:schemeClr>
                </a:solidFill>
              </a:rPr>
              <a:t>situation</a:t>
            </a:r>
            <a:r>
              <a:rPr lang="en-US" dirty="0"/>
              <a:t>]’ </a:t>
            </a:r>
          </a:p>
          <a:p>
            <a:pPr marL="457200" lvl="1" indent="0">
              <a:buNone/>
            </a:pPr>
            <a:r>
              <a:rPr lang="en-US" dirty="0"/>
              <a:t>(Lit: </a:t>
            </a:r>
            <a:r>
              <a:rPr lang="en-US" dirty="0" err="1"/>
              <a:t>get.</a:t>
            </a:r>
            <a:r>
              <a:rPr lang="en-US" cap="small" dirty="0" err="1"/>
              <a:t>pst</a:t>
            </a:r>
            <a:r>
              <a:rPr lang="en-US" dirty="0"/>
              <a:t> </a:t>
            </a:r>
            <a:r>
              <a:rPr lang="en-US" i="1" dirty="0" err="1"/>
              <a:t>ɘ̄zɘ</a:t>
            </a:r>
            <a:r>
              <a:rPr lang="en-US" i="1" dirty="0"/>
              <a:t>̄</a:t>
            </a:r>
            <a:r>
              <a:rPr lang="en-US" dirty="0"/>
              <a:t>)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0518F8-B536-0A4B-BF96-8A7497AF5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28</a:t>
            </a:fld>
            <a:endParaRPr lang="en-FR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A753F70-EB27-9544-A5B8-78DA711577C3}"/>
              </a:ext>
            </a:extLst>
          </p:cNvPr>
          <p:cNvSpPr txBox="1">
            <a:spLocks/>
          </p:cNvSpPr>
          <p:nvPr/>
        </p:nvSpPr>
        <p:spPr>
          <a:xfrm>
            <a:off x="838200" y="30182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Other (???)</a:t>
            </a:r>
            <a:endParaRPr lang="en-US" sz="40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E863891-AC6E-264A-9502-88DB9F986FE4}"/>
              </a:ext>
            </a:extLst>
          </p:cNvPr>
          <p:cNvSpPr txBox="1">
            <a:spLocks/>
          </p:cNvSpPr>
          <p:nvPr/>
        </p:nvSpPr>
        <p:spPr>
          <a:xfrm>
            <a:off x="838200" y="4210785"/>
            <a:ext cx="10515600" cy="18408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‘(It) means…[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definition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] ’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(Lit: </a:t>
            </a:r>
            <a:r>
              <a:rPr lang="en-US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sit.</a:t>
            </a:r>
            <a:r>
              <a:rPr lang="en-US" cap="small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imp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ɘ̄zɘ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b="1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457200" lvl="1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Note: Both of these need more careful investigation. 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b="1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94141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BDC82-40AD-9E40-B04A-F8123F981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71500"/>
            <a:ext cx="7124700" cy="587829"/>
          </a:xfrm>
        </p:spPr>
        <p:txBody>
          <a:bodyPr>
            <a:noAutofit/>
          </a:bodyPr>
          <a:lstStyle/>
          <a:p>
            <a:r>
              <a:rPr lang="en-US" sz="2800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F9427-3060-2B4D-AA56-26CFE1FAE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078" y="1055419"/>
            <a:ext cx="10515600" cy="56356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FR" sz="1200" dirty="0"/>
              <a:t>Blench, Roger. 2018. </a:t>
            </a:r>
            <a:r>
              <a:rPr lang="en-GB" sz="1200" dirty="0"/>
              <a:t>Nominal affixing in the Kainji languages of northwestern and central Nigeria.</a:t>
            </a:r>
            <a:r>
              <a:rPr lang="en-US" sz="1200" dirty="0"/>
              <a:t> In John R. Watters (ed.), </a:t>
            </a:r>
            <a:r>
              <a:rPr lang="en-US" sz="1200" i="1" dirty="0"/>
              <a:t>East Benue-Congo: Nouns, pronouns, and verbs. </a:t>
            </a:r>
            <a:r>
              <a:rPr lang="en-US" sz="1200" dirty="0"/>
              <a:t>Berlin: Language Science Press.</a:t>
            </a:r>
          </a:p>
          <a:p>
            <a:pPr marL="0" indent="0">
              <a:buNone/>
            </a:pPr>
            <a:r>
              <a:rPr lang="en-US" sz="1200" dirty="0"/>
              <a:t>Gerhardt, Ludwig. 1989. </a:t>
            </a:r>
            <a:r>
              <a:rPr lang="en-US" sz="1200" dirty="0" err="1"/>
              <a:t>Kainji</a:t>
            </a:r>
            <a:r>
              <a:rPr lang="en-US" sz="1200" dirty="0"/>
              <a:t> and </a:t>
            </a:r>
            <a:r>
              <a:rPr lang="en-US" sz="1200" dirty="0" err="1"/>
              <a:t>Platoid</a:t>
            </a:r>
            <a:r>
              <a:rPr lang="en-US" sz="1200" dirty="0"/>
              <a:t>. In John </a:t>
            </a:r>
            <a:r>
              <a:rPr lang="en-US" sz="1200" dirty="0" err="1"/>
              <a:t>Bendor</a:t>
            </a:r>
            <a:r>
              <a:rPr lang="en-US" sz="1200" dirty="0"/>
              <a:t>-Samuel (ed.), </a:t>
            </a:r>
            <a:r>
              <a:rPr lang="en-US" sz="1200" i="1" dirty="0"/>
              <a:t>The Niger-Congo languages</a:t>
            </a:r>
            <a:r>
              <a:rPr lang="en-US" sz="1200" dirty="0"/>
              <a:t>, 359-76. Lanham: University Press of America.</a:t>
            </a:r>
          </a:p>
          <a:p>
            <a:pPr marL="0" indent="0">
              <a:buNone/>
            </a:pPr>
            <a:r>
              <a:rPr lang="en-US" sz="1200" dirty="0"/>
              <a:t>Good, Jeff. 2018. East Benue-Congo noun classes, with a focus on morphological behavior. In John R. Watters (ed.), </a:t>
            </a:r>
            <a:r>
              <a:rPr lang="en-US" sz="1200" i="1" dirty="0"/>
              <a:t>East Benue-Congo: Nouns, pronouns, and verbs. </a:t>
            </a:r>
            <a:r>
              <a:rPr lang="en-US" sz="1200" dirty="0"/>
              <a:t>Berlin: Language Science Press.</a:t>
            </a:r>
          </a:p>
          <a:p>
            <a:pPr marL="0" indent="0">
              <a:buNone/>
            </a:pPr>
            <a:r>
              <a:rPr lang="en-US" sz="1200" dirty="0" err="1"/>
              <a:t>Güldemann</a:t>
            </a:r>
            <a:r>
              <a:rPr lang="en-US" sz="1200" dirty="0"/>
              <a:t>, Tom. 2008. Quotative indexes in African languages: a synchronic and diachronic survey (Empirical Approaches to Language Typology [EALT] 34). Berlin; New York: Mouton de Gruyter. </a:t>
            </a:r>
            <a:r>
              <a:rPr lang="en-US" sz="1200" dirty="0">
                <a:hlinkClick r:id="rId3"/>
              </a:rPr>
              <a:t>https://doi.org/10.1515/9783110211450</a:t>
            </a:r>
            <a:endParaRPr lang="en-US" sz="1200" dirty="0"/>
          </a:p>
          <a:p>
            <a:pPr marL="0" indent="0">
              <a:buNone/>
            </a:pPr>
            <a:r>
              <a:rPr lang="en-FR" sz="1200" dirty="0"/>
              <a:t>Hoffmann, Carl. </a:t>
            </a:r>
            <a:r>
              <a:rPr lang="en-US" sz="1200" dirty="0"/>
              <a:t>1</a:t>
            </a:r>
            <a:r>
              <a:rPr lang="en-FR" sz="1200" dirty="0"/>
              <a:t>967. An outline of the Dakarkari noun class system and the relation between prefix and suffix noun-class systems. </a:t>
            </a:r>
            <a:r>
              <a:rPr lang="en-FR" sz="1200" i="1" dirty="0"/>
              <a:t>La classification nominale dans les langues négroafricaines</a:t>
            </a:r>
            <a:r>
              <a:rPr lang="en-FR" sz="1200" dirty="0"/>
              <a:t>, ed. G. Manessy, 237-259. Paris: CNRS.</a:t>
            </a:r>
          </a:p>
          <a:p>
            <a:pPr marL="0" indent="0">
              <a:buNone/>
            </a:pPr>
            <a:r>
              <a:rPr lang="en-FR" sz="1200" dirty="0"/>
              <a:t>International Organization for Standardization (ISO). </a:t>
            </a:r>
            <a:r>
              <a:rPr lang="en-US" sz="1200" dirty="0"/>
              <a:t>(</a:t>
            </a:r>
            <a:r>
              <a:rPr lang="en-FR" sz="1200" dirty="0"/>
              <a:t>2007</a:t>
            </a:r>
            <a:r>
              <a:rPr lang="en-US" sz="1200" dirty="0"/>
              <a:t>)</a:t>
            </a:r>
            <a:r>
              <a:rPr lang="en-FR" sz="1200" dirty="0"/>
              <a:t>. ISO 639-3:2007:Codes for the representation of names of languages -- Part 3:Alpha-3 code for comprehensive coverage of languages. Geneva, Switzerland: International Standards Organization. https://www.iso.org/standard/39534.html</a:t>
            </a:r>
            <a:r>
              <a:rPr lang="en-US" sz="1200" dirty="0"/>
              <a:t>; a</a:t>
            </a:r>
            <a:r>
              <a:rPr lang="en-FR" sz="1200" dirty="0"/>
              <a:t>s amended through 201</a:t>
            </a:r>
            <a:r>
              <a:rPr lang="en-US" sz="1200" dirty="0"/>
              <a:t>9</a:t>
            </a:r>
            <a:r>
              <a:rPr lang="en-FR" sz="1200" dirty="0"/>
              <a:t> by the ISO 639-3 registrar, SIL International.</a:t>
            </a:r>
          </a:p>
          <a:p>
            <a:pPr marL="0" indent="0">
              <a:buNone/>
            </a:pPr>
            <a:r>
              <a:rPr lang="en-GB" sz="1200" dirty="0"/>
              <a:t>McGill, Stuart &amp; Roger M Blench. 2012. Documentation, Development, and Ideology in the Northwest </a:t>
            </a:r>
            <a:r>
              <a:rPr lang="en-GB" sz="1200" dirty="0" err="1"/>
              <a:t>Kainji</a:t>
            </a:r>
            <a:r>
              <a:rPr lang="en-GB" sz="1200" dirty="0"/>
              <a:t> Languages. (Ed.) Peter K Austin &amp; Stuart John McGill. Language Documentation and Description 11. London. 90–135. </a:t>
            </a:r>
          </a:p>
          <a:p>
            <a:pPr marL="0" indent="0">
              <a:buNone/>
            </a:pPr>
            <a:r>
              <a:rPr lang="en-US" sz="1200" dirty="0"/>
              <a:t>Paterson</a:t>
            </a:r>
            <a:r>
              <a:rPr lang="en-FR" sz="1200" dirty="0"/>
              <a:t>, Rebecca Dow </a:t>
            </a:r>
            <a:r>
              <a:rPr lang="en-US" sz="1200" dirty="0"/>
              <a:t>Smith</a:t>
            </a:r>
            <a:r>
              <a:rPr lang="en-FR" sz="1200" dirty="0"/>
              <a:t>. 20</a:t>
            </a:r>
            <a:r>
              <a:rPr lang="en-US" sz="1200" dirty="0"/>
              <a:t>19</a:t>
            </a:r>
            <a:r>
              <a:rPr lang="en-FR" sz="1200" dirty="0"/>
              <a:t>. </a:t>
            </a:r>
            <a:r>
              <a:rPr lang="en-US" sz="1200" dirty="0"/>
              <a:t>Nominalization and Predication in </a:t>
            </a:r>
            <a:r>
              <a:rPr lang="en-US" sz="1200" dirty="0" err="1"/>
              <a:t>U̱t‑Ma'in</a:t>
            </a:r>
            <a:r>
              <a:rPr lang="en-FR" sz="1200" dirty="0"/>
              <a:t>. </a:t>
            </a:r>
            <a:r>
              <a:rPr lang="en-US" sz="1200" dirty="0"/>
              <a:t>PhD Dissertation</a:t>
            </a:r>
            <a:r>
              <a:rPr lang="en-FR" sz="1200" dirty="0"/>
              <a:t>, University of </a:t>
            </a:r>
            <a:r>
              <a:rPr lang="en-US" sz="1200" dirty="0"/>
              <a:t>Oregon</a:t>
            </a:r>
            <a:r>
              <a:rPr lang="en-FR" sz="1200" dirty="0"/>
              <a:t>.</a:t>
            </a:r>
            <a:r>
              <a:rPr lang="en-US" sz="1200" dirty="0"/>
              <a:t> Available online: https://</a:t>
            </a:r>
            <a:r>
              <a:rPr lang="en-US" sz="1200" dirty="0" err="1"/>
              <a:t>scholarsbank.uoregon.edu</a:t>
            </a:r>
            <a:r>
              <a:rPr lang="en-US" sz="1200" dirty="0"/>
              <a:t>/</a:t>
            </a:r>
            <a:r>
              <a:rPr lang="en-US" sz="1200" dirty="0" err="1"/>
              <a:t>xmlui</a:t>
            </a:r>
            <a:r>
              <a:rPr lang="en-US" sz="1200" dirty="0"/>
              <a:t>/handle/1794/25259 </a:t>
            </a:r>
          </a:p>
          <a:p>
            <a:pPr marL="0" indent="0">
              <a:buNone/>
            </a:pPr>
            <a:r>
              <a:rPr lang="en-US" sz="1200" dirty="0"/>
              <a:t>Watters, John R. 2018. East Benue-Congo. In John R. Watters (ed.), </a:t>
            </a:r>
            <a:r>
              <a:rPr lang="en-US" sz="1200" i="1" dirty="0"/>
              <a:t>East Benue-Congo: Nouns, pronouns, and verbs</a:t>
            </a:r>
            <a:r>
              <a:rPr lang="en-US" sz="1200" dirty="0"/>
              <a:t>. Berlin: Language Science Press.</a:t>
            </a:r>
          </a:p>
          <a:p>
            <a:endParaRPr lang="en-US" sz="1200" dirty="0"/>
          </a:p>
          <a:p>
            <a:pPr marL="0" indent="0">
              <a:buNone/>
            </a:pPr>
            <a:endParaRPr lang="en-FR" sz="1200" dirty="0"/>
          </a:p>
          <a:p>
            <a:pPr marL="0" indent="0">
              <a:buNone/>
            </a:pPr>
            <a:endParaRPr lang="en-FR" sz="1200" b="1" dirty="0"/>
          </a:p>
        </p:txBody>
      </p:sp>
    </p:spTree>
    <p:extLst>
      <p:ext uri="{BB962C8B-B14F-4D97-AF65-F5344CB8AC3E}">
        <p14:creationId xmlns:p14="http://schemas.microsoft.com/office/powerpoint/2010/main" val="2544542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B8E31258-E880-824E-9ACB-CADF64431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262" y="2237899"/>
            <a:ext cx="4345476" cy="39705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D1D2DA3-EEBC-EE40-8B90-E27F7B910478}"/>
              </a:ext>
            </a:extLst>
          </p:cNvPr>
          <p:cNvSpPr/>
          <p:nvPr/>
        </p:nvSpPr>
        <p:spPr>
          <a:xfrm>
            <a:off x="737899" y="2654382"/>
            <a:ext cx="434547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Kainji location and classification</a:t>
            </a:r>
          </a:p>
          <a:p>
            <a:r>
              <a:rPr lang="en-US" sz="24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within East Benue-Congo</a:t>
            </a:r>
          </a:p>
          <a:p>
            <a:endParaRPr lang="en-US" sz="24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r>
              <a:rPr lang="en-US" sz="16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Watters (2018: 3,5); Gerhardt (1989)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01387-7858-714D-A691-5A73BD101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62" y="457200"/>
            <a:ext cx="4111515" cy="16002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Introduction – </a:t>
            </a:r>
            <a:r>
              <a:rPr lang="en-US" sz="44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Kainji</a:t>
            </a:r>
            <a:r>
              <a:rPr lang="en-US" sz="44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Languages</a:t>
            </a:r>
            <a:endParaRPr lang="en-US" sz="40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9A0147A-D04D-4C42-836B-340A679B8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3846" y="882323"/>
            <a:ext cx="4636602" cy="5326148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D29E88E7-0FED-3749-A8B7-A2EDAB543790}"/>
              </a:ext>
            </a:extLst>
          </p:cNvPr>
          <p:cNvSpPr/>
          <p:nvPr/>
        </p:nvSpPr>
        <p:spPr>
          <a:xfrm rot="939970">
            <a:off x="6836940" y="1560548"/>
            <a:ext cx="638865" cy="121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BA143A-3674-AF43-8479-67684D120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3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1092528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83B56-6CE7-B741-AEDB-D6F9756196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06849D-6BC1-0947-B6DC-836F44D43E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517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A5CFFBD-D710-4E43-95D6-D12E15463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877586" cy="68711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401387-7858-714D-A691-5A73BD101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7739" y="873870"/>
            <a:ext cx="4264261" cy="16002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Location – </a:t>
            </a:r>
            <a:br>
              <a:rPr lang="en-US" sz="44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</a:br>
            <a:r>
              <a:rPr lang="en-US" sz="44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Kainji</a:t>
            </a:r>
            <a:r>
              <a:rPr lang="en-US" sz="44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Languages</a:t>
            </a:r>
            <a:endParaRPr lang="en-US" sz="40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E997-2098-2145-A96B-B4D0BDE202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11615" y="2090639"/>
            <a:ext cx="3932237" cy="3811588"/>
          </a:xfrm>
        </p:spPr>
        <p:txBody>
          <a:bodyPr>
            <a:normAutofit fontScale="85000" lnSpcReduction="10000"/>
          </a:bodyPr>
          <a:lstStyle/>
          <a:p>
            <a:pPr marL="457200" lvl="1" indent="0">
              <a:buNone/>
            </a:pPr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lvl="1"/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lvl="1"/>
            <a:r>
              <a:rPr lang="en-US" sz="1800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Northwest Kainji </a:t>
            </a:r>
          </a:p>
          <a:p>
            <a:pPr lvl="1"/>
            <a:r>
              <a:rPr lang="en-US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(McGill &amp; Blench 2012 and Blench 2018)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800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U̱t-Maꞌin 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(aka </a:t>
            </a:r>
            <a:r>
              <a:rPr lang="en-GB" sz="18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Kag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-Fer-</a:t>
            </a:r>
            <a:r>
              <a:rPr lang="en-GB" sz="18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Jiir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-</a:t>
            </a:r>
            <a:r>
              <a:rPr lang="en-GB" sz="18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Koor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-</a:t>
            </a:r>
            <a:r>
              <a:rPr lang="en-GB" sz="18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Ror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-Us-</a:t>
            </a:r>
            <a:r>
              <a:rPr lang="en-GB" sz="18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Zuksun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. </a:t>
            </a:r>
            <a:r>
              <a:rPr lang="en-GB" sz="18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Puku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-</a:t>
            </a:r>
            <a:r>
              <a:rPr lang="en-GB" sz="18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Geeri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-Keri-</a:t>
            </a:r>
            <a:r>
              <a:rPr lang="en-GB" sz="18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Wipsi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, </a:t>
            </a:r>
            <a:r>
              <a:rPr lang="en-GB" sz="18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Fakkanci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, </a:t>
            </a:r>
            <a:r>
              <a:rPr lang="en-GB" sz="18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Gelanci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</a:t>
            </a:r>
            <a:endParaRPr lang="en-US" sz="18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C’Lela 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(aka Dakkarkari)</a:t>
            </a:r>
            <a:endParaRPr lang="en-US" sz="18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u̱t-Hun / 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u̱s-</a:t>
            </a:r>
            <a:r>
              <a:rPr lang="en-US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Saare </a:t>
            </a: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(aka Duka(wa))</a:t>
            </a:r>
            <a:endParaRPr lang="en-US" sz="18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Gwamhi-Wuri-Mba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Damakawa (moribund)</a:t>
            </a:r>
          </a:p>
          <a:p>
            <a:pPr lvl="1"/>
            <a:endParaRPr lang="en-GB" sz="18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lvl="1"/>
            <a:r>
              <a:rPr lang="en-GB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See </a:t>
            </a:r>
            <a:r>
              <a:rPr lang="en-US" sz="18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McGill &amp; Blench (2012) for a state of the art on Kainji languages.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lvl="1"/>
            <a:endParaRPr lang="en-GB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B51CEE15-B10A-004C-8275-0D8AB0C43DA8}"/>
              </a:ext>
            </a:extLst>
          </p:cNvPr>
          <p:cNvSpPr/>
          <p:nvPr/>
        </p:nvSpPr>
        <p:spPr>
          <a:xfrm rot="2090501">
            <a:off x="595734" y="771502"/>
            <a:ext cx="897687" cy="3876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04EB787E-FC36-7040-8E69-FDA97914AD90}"/>
              </a:ext>
            </a:extLst>
          </p:cNvPr>
          <p:cNvSpPr/>
          <p:nvPr/>
        </p:nvSpPr>
        <p:spPr>
          <a:xfrm rot="10800000">
            <a:off x="1036310" y="4843808"/>
            <a:ext cx="487374" cy="2896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02116A-32A4-A149-BBEA-1F6531ABC287}"/>
              </a:ext>
            </a:extLst>
          </p:cNvPr>
          <p:cNvSpPr txBox="1"/>
          <p:nvPr/>
        </p:nvSpPr>
        <p:spPr>
          <a:xfrm>
            <a:off x="1279997" y="6094991"/>
            <a:ext cx="6115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800" b="1" dirty="0">
                <a:solidFill>
                  <a:schemeClr val="bg1"/>
                </a:solidFill>
              </a:rPr>
              <a:t>Map image credit: </a:t>
            </a:r>
            <a:r>
              <a:rPr lang="en-GB" sz="800" b="1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 4.0</a:t>
            </a:r>
            <a:r>
              <a:rPr lang="en-GB" sz="800" b="1" dirty="0">
                <a:solidFill>
                  <a:schemeClr val="bg1"/>
                </a:solidFill>
              </a:rPr>
              <a:t>; https://</a:t>
            </a:r>
            <a:r>
              <a:rPr lang="en-GB" sz="800" b="1" dirty="0" err="1">
                <a:solidFill>
                  <a:schemeClr val="bg1"/>
                </a:solidFill>
              </a:rPr>
              <a:t>en.wikipedia.org</a:t>
            </a:r>
            <a:r>
              <a:rPr lang="en-GB" sz="800" b="1" dirty="0">
                <a:solidFill>
                  <a:schemeClr val="bg1"/>
                </a:solidFill>
              </a:rPr>
              <a:t>/wiki/</a:t>
            </a:r>
            <a:r>
              <a:rPr lang="en-GB" sz="800" b="1" dirty="0" err="1">
                <a:solidFill>
                  <a:schemeClr val="bg1"/>
                </a:solidFill>
              </a:rPr>
              <a:t>Kainji_languages</a:t>
            </a:r>
            <a:r>
              <a:rPr lang="en-GB" sz="800" b="1" dirty="0">
                <a:solidFill>
                  <a:schemeClr val="bg1"/>
                </a:solidFill>
              </a:rPr>
              <a:t>#/media/</a:t>
            </a:r>
            <a:r>
              <a:rPr lang="en-GB" sz="800" b="1" dirty="0" err="1">
                <a:solidFill>
                  <a:schemeClr val="bg1"/>
                </a:solidFill>
              </a:rPr>
              <a:t>File:Map_of_the_Kainji_languages.svg</a:t>
            </a:r>
            <a:r>
              <a:rPr lang="en-GB" sz="800" b="1" dirty="0">
                <a:solidFill>
                  <a:schemeClr val="bg1"/>
                </a:solidFill>
              </a:rPr>
              <a:t> </a:t>
            </a:r>
            <a:endParaRPr lang="en-FR" sz="800" b="1" dirty="0">
              <a:solidFill>
                <a:schemeClr val="bg1"/>
              </a:solidFill>
            </a:endParaRPr>
          </a:p>
          <a:p>
            <a:r>
              <a:rPr lang="en-US" sz="800" b="1" dirty="0">
                <a:solidFill>
                  <a:schemeClr val="bg1"/>
                </a:solidFill>
              </a:rPr>
              <a:t>By User:SUM1 - Used in background Map Library satellite imagery and SRTM relief data from maps-for-</a:t>
            </a:r>
            <a:r>
              <a:rPr lang="en-US" sz="800" b="1" dirty="0" err="1">
                <a:solidFill>
                  <a:schemeClr val="bg1"/>
                </a:solidFill>
              </a:rPr>
              <a:t>free.com</a:t>
            </a:r>
            <a:r>
              <a:rPr lang="en-US" sz="800" b="1" dirty="0">
                <a:solidFill>
                  <a:schemeClr val="bg1"/>
                </a:solidFill>
              </a:rPr>
              <a:t>. Used international borders from </a:t>
            </a:r>
            <a:r>
              <a:rPr lang="en-US" sz="800" b="1" dirty="0" err="1">
                <a:solidFill>
                  <a:schemeClr val="bg1"/>
                </a:solidFill>
              </a:rPr>
              <a:t>File:Nigeria</a:t>
            </a:r>
            <a:r>
              <a:rPr lang="en-US" sz="800" b="1" dirty="0">
                <a:solidFill>
                  <a:schemeClr val="bg1"/>
                </a:solidFill>
              </a:rPr>
              <a:t> location </a:t>
            </a:r>
            <a:r>
              <a:rPr lang="en-US" sz="800" b="1" dirty="0" err="1">
                <a:solidFill>
                  <a:schemeClr val="bg1"/>
                </a:solidFill>
              </a:rPr>
              <a:t>map.svg</a:t>
            </a:r>
            <a:r>
              <a:rPr lang="en-US" sz="800" b="1" dirty="0">
                <a:solidFill>
                  <a:schemeClr val="bg1"/>
                </a:solidFill>
              </a:rPr>
              <a:t> by </a:t>
            </a:r>
            <a:r>
              <a:rPr lang="en-US" sz="800" b="1" dirty="0" err="1">
                <a:solidFill>
                  <a:schemeClr val="bg1"/>
                </a:solidFill>
              </a:rPr>
              <a:t>User:Uwe_Dedering</a:t>
            </a:r>
            <a:r>
              <a:rPr lang="en-US" sz="800" b="1" dirty="0">
                <a:solidFill>
                  <a:schemeClr val="bg1"/>
                </a:solidFill>
              </a:rPr>
              <a:t>. Used in zoom map </a:t>
            </a:r>
            <a:r>
              <a:rPr lang="en-US" sz="800" b="1" dirty="0" err="1">
                <a:solidFill>
                  <a:schemeClr val="bg1"/>
                </a:solidFill>
              </a:rPr>
              <a:t>File:Africa_map_blank.svg</a:t>
            </a:r>
            <a:r>
              <a:rPr lang="en-US" sz="800" b="1" dirty="0">
                <a:solidFill>
                  <a:schemeClr val="bg1"/>
                </a:solidFill>
              </a:rPr>
              <a:t> by </a:t>
            </a:r>
            <a:r>
              <a:rPr lang="en-US" sz="800" b="1" dirty="0" err="1">
                <a:solidFill>
                  <a:schemeClr val="bg1"/>
                </a:solidFill>
              </a:rPr>
              <a:t>User:Sting</a:t>
            </a:r>
            <a:r>
              <a:rPr lang="en-US" sz="800" b="1" dirty="0">
                <a:solidFill>
                  <a:schemeClr val="bg1"/>
                </a:solidFill>
              </a:rPr>
              <a:t>. Based design on </a:t>
            </a:r>
            <a:r>
              <a:rPr lang="en-US" sz="800" b="1" dirty="0" err="1">
                <a:solidFill>
                  <a:schemeClr val="bg1"/>
                </a:solidFill>
              </a:rPr>
              <a:t>File:Map_of_the_Niger-Congo_and_Khoisan_languages.svg</a:t>
            </a:r>
            <a:r>
              <a:rPr lang="en-US" sz="800" b="1" dirty="0">
                <a:solidFill>
                  <a:schemeClr val="bg1"/>
                </a:solidFill>
              </a:rPr>
              <a:t> by </a:t>
            </a:r>
            <a:r>
              <a:rPr lang="en-US" sz="800" b="1" dirty="0" err="1">
                <a:solidFill>
                  <a:schemeClr val="bg1"/>
                </a:solidFill>
              </a:rPr>
              <a:t>User:Alphathon.Language</a:t>
            </a:r>
            <a:r>
              <a:rPr lang="en-US" sz="800" b="1" dirty="0">
                <a:solidFill>
                  <a:schemeClr val="bg1"/>
                </a:solidFill>
              </a:rPr>
              <a:t> info: </a:t>
            </a:r>
            <a:r>
              <a:rPr lang="en-US" sz="800" b="1" dirty="0" err="1">
                <a:solidFill>
                  <a:schemeClr val="bg1"/>
                </a:solidFill>
              </a:rPr>
              <a:t>Ethnologue</a:t>
            </a:r>
            <a:r>
              <a:rPr lang="en-US" sz="800" b="1" dirty="0">
                <a:solidFill>
                  <a:schemeClr val="bg1"/>
                </a:solidFill>
              </a:rPr>
              <a:t>, CC BY-SA 4.0, https://</a:t>
            </a:r>
            <a:r>
              <a:rPr lang="en-US" sz="800" b="1" dirty="0" err="1">
                <a:solidFill>
                  <a:schemeClr val="bg1"/>
                </a:solidFill>
              </a:rPr>
              <a:t>commons.wikimedia.org</a:t>
            </a:r>
            <a:r>
              <a:rPr lang="en-US" sz="800" b="1" dirty="0">
                <a:solidFill>
                  <a:schemeClr val="bg1"/>
                </a:solidFill>
              </a:rPr>
              <a:t>/w/</a:t>
            </a:r>
            <a:r>
              <a:rPr lang="en-US" sz="800" b="1" dirty="0" err="1">
                <a:solidFill>
                  <a:schemeClr val="bg1"/>
                </a:solidFill>
              </a:rPr>
              <a:t>index.php?curid</a:t>
            </a:r>
            <a:r>
              <a:rPr lang="en-US" sz="800" b="1" dirty="0">
                <a:solidFill>
                  <a:schemeClr val="bg1"/>
                </a:solidFill>
              </a:rPr>
              <a:t>=61250956</a:t>
            </a:r>
          </a:p>
          <a:p>
            <a:endParaRPr lang="en-US" sz="800" b="1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52AEA-8978-A047-9D6A-C01FF16E2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4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269672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ABFE4D2-19E0-114E-85F2-2A682BBC1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Some typological features of </a:t>
            </a:r>
            <a:r>
              <a:rPr lang="en-GB" sz="40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U̱t-Maꞌin</a:t>
            </a:r>
            <a:r>
              <a:rPr lang="en-GB" sz="4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, </a:t>
            </a:r>
            <a:br>
              <a:rPr lang="en-GB" sz="4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</a:br>
            <a:r>
              <a:rPr lang="en-GB" sz="4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a NW </a:t>
            </a:r>
            <a:r>
              <a:rPr lang="en-GB" sz="400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Kainji</a:t>
            </a:r>
            <a:r>
              <a:rPr lang="en-GB" sz="4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Language</a:t>
            </a:r>
            <a:endParaRPr lang="en-US" sz="40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7AF766-5CD2-9B4F-9BF2-412DB5307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0023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Constituent order (Paterson 2019):</a:t>
            </a:r>
          </a:p>
          <a:p>
            <a:pPr lvl="1"/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 V (O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 (O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2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 </a:t>
            </a:r>
          </a:p>
          <a:p>
            <a:pPr lvl="1"/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 A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ux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V (O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 (O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2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 – 15+ 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Aux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encode Tense, Aspect, Modality, Polarity and more</a:t>
            </a:r>
          </a:p>
          <a:p>
            <a:pPr lvl="1"/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 A</a:t>
            </a:r>
            <a:r>
              <a:rPr lang="en-US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ux (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O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 V (O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2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 – limited to 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nɔm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‘do’ auxiliaries; V is in nominalized form. </a:t>
            </a:r>
          </a:p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Primary object (O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 used for patient in transitive clauses and recipient in ditransitive clauses; secondary object (O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2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 used for theme in ditransitive clauses. </a:t>
            </a:r>
          </a:p>
          <a:p>
            <a:r>
              <a:rPr lang="en-U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O</a:t>
            </a:r>
            <a:r>
              <a:rPr lang="en-US" b="1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</a:t>
            </a:r>
            <a:r>
              <a:rPr lang="en-U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position used for Reported Listener; O</a:t>
            </a:r>
            <a:r>
              <a:rPr lang="en-US" b="1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2</a:t>
            </a:r>
            <a:r>
              <a:rPr lang="en-U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position used for Speech Reports. </a:t>
            </a:r>
            <a:endParaRPr lang="en-US" b="1" baseline="-250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Prefixing and suffixing (Hoffmann 1967; Good 2018)</a:t>
            </a:r>
          </a:p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Derivational verbal suffixes (akin to Bantu 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verbal </a:t>
            </a:r>
            <a:r>
              <a:rPr lang="en-US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extentions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</a:t>
            </a:r>
            <a: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</a:t>
            </a:r>
            <a:br>
              <a:rPr lang="en-US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</a:b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(McGill &amp; Blench 2012)</a:t>
            </a:r>
          </a:p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Noun class language with concord agreement on many targets</a:t>
            </a:r>
          </a:p>
          <a:p>
            <a:pPr lvl="1"/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“Striking reduction of nominal prefixes to a single consonant” (Blench*)</a:t>
            </a:r>
          </a:p>
          <a:p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A746AE-F309-C741-A65B-5B568FAC0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5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162745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07915-EF29-CD43-A74A-646D6AA53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7487"/>
            <a:ext cx="10515600" cy="1325563"/>
          </a:xfrm>
        </p:spPr>
        <p:txBody>
          <a:bodyPr/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23262-2978-0940-A777-F6A1AB688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050"/>
            <a:ext cx="10515600" cy="463391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400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Audio corpus</a:t>
            </a:r>
            <a:endParaRPr lang="en-US" sz="34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  <a:sym typeface="+mn-ea"/>
            </a:endParaRPr>
          </a:p>
          <a:p>
            <a:pPr lvl="1"/>
            <a:r>
              <a:rPr lang="en-US" sz="29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6+hrs total </a:t>
            </a:r>
            <a:endParaRPr lang="en-US" sz="34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  <a:p>
            <a:pPr lvl="1"/>
            <a:r>
              <a:rPr lang="en-US" sz="291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25+ speakers, 7 varieties/dialects</a:t>
            </a:r>
          </a:p>
          <a:p>
            <a:pPr lvl="1"/>
            <a:r>
              <a:rPr lang="en-US" sz="291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Field recordings from 2005, 2007, 2013, 2017</a:t>
            </a:r>
          </a:p>
          <a:p>
            <a:pPr lvl="1"/>
            <a:r>
              <a:rPr lang="en-US" sz="291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Various genre – folk narrative, personal narrative, pear stories, conversations, songs</a:t>
            </a:r>
          </a:p>
          <a:p>
            <a:pPr marL="0" indent="0">
              <a:buNone/>
            </a:pPr>
            <a:r>
              <a:rPr lang="en-US" sz="3400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  <a:sym typeface="+mn-ea"/>
              </a:rPr>
              <a:t>Written corpus</a:t>
            </a:r>
          </a:p>
          <a:p>
            <a:pPr lvl="1"/>
            <a:r>
              <a:rPr lang="en-US" sz="291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  <a:sym typeface="+mn-ea"/>
              </a:rPr>
              <a:t>Words: 60,000+</a:t>
            </a:r>
          </a:p>
          <a:p>
            <a:pPr lvl="1"/>
            <a:r>
              <a:rPr lang="en-US" sz="291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  <a:sym typeface="+mn-ea"/>
              </a:rPr>
              <a:t>Spellings follow </a:t>
            </a:r>
            <a:r>
              <a:rPr lang="en-US" sz="2910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  <a:sym typeface="+mn-ea"/>
              </a:rPr>
              <a:t>Ror</a:t>
            </a:r>
            <a:r>
              <a:rPr lang="en-US" sz="291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  <a:sym typeface="+mn-ea"/>
              </a:rPr>
              <a:t> variety</a:t>
            </a:r>
          </a:p>
          <a:p>
            <a:pPr lvl="1"/>
            <a:r>
              <a:rPr lang="en-US" sz="291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  <a:sym typeface="+mn-ea"/>
              </a:rPr>
              <a:t>Edited/crafted materials: e.g., literacy materials and translated portions of the Bible</a:t>
            </a:r>
            <a:endParaRPr lang="en-US" sz="34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  <a:sym typeface="+mn-ea"/>
            </a:endParaRPr>
          </a:p>
          <a:p>
            <a:endParaRPr lang="en-US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2B4482-6C9C-934E-8BDA-D207A5922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6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44881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D8688-6310-5C4A-B407-67D96E6C2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957" y="1709738"/>
            <a:ext cx="10515600" cy="2852737"/>
          </a:xfrm>
        </p:spPr>
        <p:txBody>
          <a:bodyPr>
            <a:normAutofit/>
          </a:bodyPr>
          <a:lstStyle/>
          <a:p>
            <a:r>
              <a:rPr lang="en-GB" sz="5400" dirty="0" err="1"/>
              <a:t>U̱t-Maꞌin</a:t>
            </a:r>
            <a:r>
              <a:rPr lang="en-US" sz="5400" dirty="0"/>
              <a:t> </a:t>
            </a:r>
            <a:r>
              <a:rPr lang="en-FR" sz="5400" dirty="0"/>
              <a:t>Reported Speech Constructions</a:t>
            </a:r>
            <a:endParaRPr lang="en-US" sz="5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D66254-E802-8E40-9FC3-1599E5F44B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EDA318-79FA-AE44-85B2-952A53E8D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7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784257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FR" sz="4000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Terminology and abbreviations</a:t>
            </a:r>
            <a:endParaRPr lang="en-US" sz="40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78879" cy="4351338"/>
          </a:xfrm>
        </p:spPr>
        <p:txBody>
          <a:bodyPr numCol="1"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Speech word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: often the </a:t>
            </a:r>
            <a:r>
              <a:rPr lang="en-U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verb of speaking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, verb phrase, or </a:t>
            </a:r>
            <a:r>
              <a:rPr lang="en-US" b="1" i="1" dirty="0" err="1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ɘ̄zɘ</a:t>
            </a:r>
            <a:r>
              <a:rPr lang="en-US" b="1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̄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morpheme; bolded throughout examples. </a:t>
            </a: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[… ]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M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: marks right edge of Discourse Reporting Event (M for Matrix)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Report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: the speech being reported; marked in </a:t>
            </a:r>
            <a:r>
              <a:rPr lang="en-US" b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purple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throughout examples. </a:t>
            </a:r>
          </a:p>
          <a:p>
            <a:pPr marL="0" indent="0">
              <a:buNone/>
            </a:pPr>
            <a:r>
              <a:rPr lang="en-U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#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: marks prosodic boundary  - extended pause or shift in intonation</a:t>
            </a: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RS: reported speaker</a:t>
            </a:r>
          </a:p>
          <a:p>
            <a:pPr marL="0" indent="0">
              <a:buNone/>
            </a:pP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RL: reported listener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87F2B4-B42F-9347-AA6F-A65A87F72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8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1884082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5677-17F9-5C48-B72E-8273F72F0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‘say’ construction</a:t>
            </a:r>
            <a:r>
              <a:rPr lang="en-US" sz="4000" b="1" cap="small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:    </a:t>
            </a:r>
            <a:r>
              <a:rPr lang="is-IS" sz="4000" b="1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zɘ̄</a:t>
            </a:r>
            <a:r>
              <a:rPr lang="is-IS" sz="4000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+ </a:t>
            </a:r>
            <a:r>
              <a:rPr lang="is-IS" sz="4000" b="1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Report</a:t>
            </a:r>
            <a:endParaRPr lang="en-US" sz="4000" dirty="0"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F2B05-8FB9-F849-B3C9-EE3120332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>
            <a:normAutofit/>
          </a:bodyPr>
          <a:lstStyle/>
          <a:p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 V (O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 (O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2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 → [RS </a:t>
            </a:r>
            <a:r>
              <a:rPr lang="is-IS" b="1" i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zɘ̄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(RL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 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)]</a:t>
            </a:r>
            <a:r>
              <a:rPr lang="en-U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M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(#PAUSE/PITCH) (</a:t>
            </a:r>
            <a:r>
              <a:rPr lang="en-US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Report</a:t>
            </a:r>
            <a:r>
              <a:rPr lang="en-U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) </a:t>
            </a:r>
          </a:p>
          <a:p>
            <a:pPr lvl="1"/>
            <a:r>
              <a:rPr lang="is-I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Monoclausal</a:t>
            </a:r>
          </a:p>
          <a:p>
            <a:r>
              <a:rPr lang="is-I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RL in O</a:t>
            </a:r>
            <a:r>
              <a:rPr lang="is-I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</a:t>
            </a:r>
            <a:r>
              <a:rPr lang="is-I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position</a:t>
            </a:r>
          </a:p>
          <a:p>
            <a:r>
              <a:rPr lang="is-IS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Report</a:t>
            </a:r>
            <a:r>
              <a:rPr lang="is-I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in O</a:t>
            </a:r>
            <a:r>
              <a:rPr lang="is-I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2</a:t>
            </a:r>
            <a:r>
              <a:rPr lang="is-I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position</a:t>
            </a:r>
          </a:p>
          <a:p>
            <a:r>
              <a:rPr lang="is-I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If no RL, </a:t>
            </a:r>
            <a:r>
              <a:rPr lang="is-IS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Report</a:t>
            </a:r>
            <a:r>
              <a:rPr lang="is-I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in O</a:t>
            </a:r>
            <a:r>
              <a:rPr lang="is-IS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1</a:t>
            </a:r>
            <a:r>
              <a:rPr lang="is-I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position</a:t>
            </a:r>
          </a:p>
          <a:p>
            <a:r>
              <a:rPr lang="is-I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There can be a </a:t>
            </a:r>
            <a:r>
              <a:rPr lang="is-I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#</a:t>
            </a:r>
            <a:r>
              <a:rPr lang="is-IS" b="1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PAUSE</a:t>
            </a:r>
            <a:r>
              <a:rPr lang="is-I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</a:t>
            </a:r>
            <a:r>
              <a:rPr lang="is-I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and/or </a:t>
            </a:r>
            <a:r>
              <a:rPr lang="is-I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#</a:t>
            </a:r>
            <a:r>
              <a:rPr lang="is-IS" b="1" baseline="-25000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PITCH</a:t>
            </a:r>
            <a:r>
              <a:rPr lang="is-I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 </a:t>
            </a:r>
            <a:r>
              <a:rPr lang="is-IS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shift preceding a </a:t>
            </a:r>
            <a:r>
              <a:rPr lang="is-IS" dirty="0">
                <a:solidFill>
                  <a:srgbClr val="7030A0"/>
                </a:solidFill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Report</a:t>
            </a:r>
            <a:r>
              <a:rPr lang="is-IS" b="1" dirty="0">
                <a:latin typeface="Charis SIL" panose="02000500060000020004" pitchFamily="2" charset="77"/>
                <a:ea typeface="Charis SIL" panose="02000500060000020004" pitchFamily="2" charset="77"/>
                <a:cs typeface="Charis SIL" panose="02000500060000020004" pitchFamily="2" charset="77"/>
              </a:rPr>
              <a:t>.</a:t>
            </a:r>
          </a:p>
          <a:p>
            <a:pPr marL="0" indent="0">
              <a:buNone/>
            </a:pPr>
            <a:endParaRPr lang="is-IS" b="1" dirty="0">
              <a:solidFill>
                <a:srgbClr val="7030A0"/>
              </a:solidFill>
              <a:latin typeface="Charis SIL" panose="02000500060000020004" pitchFamily="2" charset="77"/>
              <a:ea typeface="Charis SIL" panose="02000500060000020004" pitchFamily="2" charset="77"/>
              <a:cs typeface="Charis SIL" panose="02000500060000020004" pitchFamily="2" charset="7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132204-AAAC-9F40-91B2-778E75B1F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A15B7-119D-D046-9A5F-E3527204A32C}" type="slidenum">
              <a:rPr lang="en-FR" smtClean="0"/>
              <a:t>9</a:t>
            </a:fld>
            <a:endParaRPr lang="en-FR"/>
          </a:p>
        </p:txBody>
      </p:sp>
    </p:spTree>
    <p:extLst>
      <p:ext uri="{BB962C8B-B14F-4D97-AF65-F5344CB8AC3E}">
        <p14:creationId xmlns:p14="http://schemas.microsoft.com/office/powerpoint/2010/main" val="399063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terson_2020_SLE_MrkdNominative_forComment" id="{855459E7-7C11-2F48-BD81-9F8251F99BAF}" vid="{94EA58DD-7D23-D444-8916-CF8DCF15C5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24603</TotalTime>
  <Words>4155</Words>
  <Application>Microsoft Macintosh PowerPoint</Application>
  <PresentationFormat>Widescreen</PresentationFormat>
  <Paragraphs>449</Paragraphs>
  <Slides>30</Slides>
  <Notes>13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Charis SIL</vt:lpstr>
      <vt:lpstr>Office Theme</vt:lpstr>
      <vt:lpstr>Reported Speech in U̱t-Maꞌin </vt:lpstr>
      <vt:lpstr>Main goals of this talk</vt:lpstr>
      <vt:lpstr>Introduction – Kainji Languages</vt:lpstr>
      <vt:lpstr>Location –  Kainji Languages</vt:lpstr>
      <vt:lpstr>Some typological features of U̱t-Maꞌin,  a NW Kainji Language</vt:lpstr>
      <vt:lpstr>Data</vt:lpstr>
      <vt:lpstr>U̱t-Maꞌin Reported Speech Constructions</vt:lpstr>
      <vt:lpstr>Terminology and abbreviations</vt:lpstr>
      <vt:lpstr>‘say’ construction:    zɘ̄ + Report</vt:lpstr>
      <vt:lpstr>PowerPoint Presentation</vt:lpstr>
      <vt:lpstr>‘say’ construction</vt:lpstr>
      <vt:lpstr>‘say’ construction (with RL in M)</vt:lpstr>
      <vt:lpstr>‘say-foc’ construction</vt:lpstr>
      <vt:lpstr>Distribution of forms of zɘ̄ ‘say’</vt:lpstr>
      <vt:lpstr>Speech Verb Phrase + ɘ̄zɘ̄ construction</vt:lpstr>
      <vt:lpstr>Speech Verb Phrase + ɘ̄zɘ̄ Cxn</vt:lpstr>
      <vt:lpstr>ɘ̄zɘ̄ ‘saying’ is attested before REPORTS introduced by the following verbs (counts from 100 page sample): </vt:lpstr>
      <vt:lpstr>Distribution of forms of wàr ‘tell’ + ɘ̄zɘ̄ </vt:lpstr>
      <vt:lpstr>zɘ̄ ‘say’ &gt; ɘ̄zɘ̄ ‘saying’ complement (Report)</vt:lpstr>
      <vt:lpstr>An aside: Change in word order</vt:lpstr>
      <vt:lpstr>Güldemann (2008) on grammaticalization</vt:lpstr>
      <vt:lpstr>Extended uses of ɘ̄zɘ̄ in U̱t-Maꞌin</vt:lpstr>
      <vt:lpstr>Complement (report) &gt; Complement (content of speaking)</vt:lpstr>
      <vt:lpstr>Complement (thinking/sensing)</vt:lpstr>
      <vt:lpstr>Complement (intention/result)</vt:lpstr>
      <vt:lpstr>Subordinator!?! (reason)</vt:lpstr>
      <vt:lpstr>rēm ‘words/talking’ + ɘ̄zɘ̄ </vt:lpstr>
      <vt:lpstr>Complement (hypothetical condition?)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Paterson</dc:creator>
  <cp:lastModifiedBy>Rebecca Paterson</cp:lastModifiedBy>
  <cp:revision>254</cp:revision>
  <cp:lastPrinted>2020-08-20T21:20:54Z</cp:lastPrinted>
  <dcterms:created xsi:type="dcterms:W3CDTF">2020-08-04T08:36:18Z</dcterms:created>
  <dcterms:modified xsi:type="dcterms:W3CDTF">2020-11-18T20:01:22Z</dcterms:modified>
</cp:coreProperties>
</file>

<file path=docProps/thumbnail.jpeg>
</file>